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1" r:id="rId6"/>
    <p:sldMasterId id="2147493624" r:id="rId7"/>
    <p:sldMasterId id="2147493638" r:id="rId8"/>
    <p:sldMasterId id="2147493648" r:id="rId9"/>
    <p:sldMasterId id="2147493661" r:id="rId10"/>
  </p:sldMasterIdLst>
  <p:notesMasterIdLst>
    <p:notesMasterId r:id="rId97"/>
  </p:notesMasterIdLst>
  <p:handoutMasterIdLst>
    <p:handoutMasterId r:id="rId98"/>
  </p:handoutMasterIdLst>
  <p:sldIdLst>
    <p:sldId id="959" r:id="rId11"/>
    <p:sldId id="991" r:id="rId12"/>
    <p:sldId id="998" r:id="rId13"/>
    <p:sldId id="993" r:id="rId14"/>
    <p:sldId id="1014" r:id="rId15"/>
    <p:sldId id="1006" r:id="rId16"/>
    <p:sldId id="1007" r:id="rId17"/>
    <p:sldId id="1008" r:id="rId18"/>
    <p:sldId id="1004" r:id="rId19"/>
    <p:sldId id="832" r:id="rId20"/>
    <p:sldId id="1009" r:id="rId21"/>
    <p:sldId id="1005" r:id="rId22"/>
    <p:sldId id="833" r:id="rId23"/>
    <p:sldId id="851" r:id="rId24"/>
    <p:sldId id="836" r:id="rId25"/>
    <p:sldId id="837" r:id="rId26"/>
    <p:sldId id="852" r:id="rId27"/>
    <p:sldId id="1010" r:id="rId28"/>
    <p:sldId id="996" r:id="rId29"/>
    <p:sldId id="997" r:id="rId30"/>
    <p:sldId id="1011" r:id="rId31"/>
    <p:sldId id="949" r:id="rId32"/>
    <p:sldId id="1012" r:id="rId33"/>
    <p:sldId id="1013" r:id="rId34"/>
    <p:sldId id="932" r:id="rId35"/>
    <p:sldId id="999" r:id="rId36"/>
    <p:sldId id="1015" r:id="rId37"/>
    <p:sldId id="418" r:id="rId38"/>
    <p:sldId id="1018" r:id="rId39"/>
    <p:sldId id="1017" r:id="rId40"/>
    <p:sldId id="1025" r:id="rId41"/>
    <p:sldId id="1026" r:id="rId42"/>
    <p:sldId id="1016" r:id="rId43"/>
    <p:sldId id="969" r:id="rId44"/>
    <p:sldId id="971" r:id="rId45"/>
    <p:sldId id="968" r:id="rId46"/>
    <p:sldId id="970" r:id="rId47"/>
    <p:sldId id="1019" r:id="rId48"/>
    <p:sldId id="1020" r:id="rId49"/>
    <p:sldId id="1021" r:id="rId50"/>
    <p:sldId id="426" r:id="rId51"/>
    <p:sldId id="421" r:id="rId52"/>
    <p:sldId id="339" r:id="rId53"/>
    <p:sldId id="900" r:id="rId54"/>
    <p:sldId id="343" r:id="rId55"/>
    <p:sldId id="344" r:id="rId56"/>
    <p:sldId id="345" r:id="rId57"/>
    <p:sldId id="347" r:id="rId58"/>
    <p:sldId id="348" r:id="rId59"/>
    <p:sldId id="346" r:id="rId60"/>
    <p:sldId id="901" r:id="rId61"/>
    <p:sldId id="902" r:id="rId62"/>
    <p:sldId id="904" r:id="rId63"/>
    <p:sldId id="1022" r:id="rId64"/>
    <p:sldId id="427" r:id="rId65"/>
    <p:sldId id="337" r:id="rId66"/>
    <p:sldId id="338" r:id="rId67"/>
    <p:sldId id="364" r:id="rId68"/>
    <p:sldId id="340" r:id="rId69"/>
    <p:sldId id="341" r:id="rId70"/>
    <p:sldId id="912" r:id="rId71"/>
    <p:sldId id="911" r:id="rId72"/>
    <p:sldId id="916" r:id="rId73"/>
    <p:sldId id="917" r:id="rId74"/>
    <p:sldId id="918" r:id="rId75"/>
    <p:sldId id="365" r:id="rId76"/>
    <p:sldId id="919" r:id="rId77"/>
    <p:sldId id="920" r:id="rId78"/>
    <p:sldId id="349" r:id="rId79"/>
    <p:sldId id="921" r:id="rId80"/>
    <p:sldId id="1023" r:id="rId81"/>
    <p:sldId id="923" r:id="rId82"/>
    <p:sldId id="924" r:id="rId83"/>
    <p:sldId id="927" r:id="rId84"/>
    <p:sldId id="981" r:id="rId85"/>
    <p:sldId id="982" r:id="rId86"/>
    <p:sldId id="983" r:id="rId87"/>
    <p:sldId id="984" r:id="rId88"/>
    <p:sldId id="350" r:id="rId89"/>
    <p:sldId id="351" r:id="rId90"/>
    <p:sldId id="352" r:id="rId91"/>
    <p:sldId id="353" r:id="rId92"/>
    <p:sldId id="925" r:id="rId93"/>
    <p:sldId id="926" r:id="rId94"/>
    <p:sldId id="1024" r:id="rId95"/>
    <p:sldId id="1027" r:id="rId9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8"/>
    <p:restoredTop sz="96331"/>
  </p:normalViewPr>
  <p:slideViewPr>
    <p:cSldViewPr snapToObjects="1">
      <p:cViewPr varScale="1">
        <p:scale>
          <a:sx n="172" d="100"/>
          <a:sy n="172" d="100"/>
        </p:scale>
        <p:origin x="1432" y="488"/>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1/21/25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1/21/25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25</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7DE4E5-79F5-4AF4-9119-D11AC2C04A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8" name="Rectangle 2"/>
          <p:cNvSpPr>
            <a:spLocks noGrp="1" noRot="1" noChangeAspect="1" noChangeArrowheads="1" noTextEdit="1"/>
          </p:cNvSpPr>
          <p:nvPr>
            <p:ph type="sldImg"/>
          </p:nvPr>
        </p:nvSpPr>
        <p:spPr>
          <a:xfrm>
            <a:off x="1177925" y="696913"/>
            <a:ext cx="4641850" cy="3481387"/>
          </a:xfrm>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722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94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76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00727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63014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8781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70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547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88877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633676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7970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7995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10649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031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88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600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788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5209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41968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77973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25040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8778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944659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50869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862169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33417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6885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451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485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1/21/25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322854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1/21/25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95411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181218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78599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1/21/25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02257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2521639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4386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084161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70531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542967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4274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44912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16200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782544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719359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99208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4370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p:nvSpPr>
        <p:spPr>
          <a:xfrm>
            <a:off x="-3165"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09600" y="438150"/>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5935" y="-19050"/>
            <a:ext cx="8514900" cy="514349"/>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80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dirty="0"/>
          </a:p>
        </p:txBody>
      </p:sp>
      <p:sp>
        <p:nvSpPr>
          <p:cNvPr id="179" name="Google Shape;179;p19"/>
          <p:cNvSpPr txBox="1">
            <a:spLocks noGrp="1"/>
          </p:cNvSpPr>
          <p:nvPr>
            <p:ph type="body" idx="3"/>
          </p:nvPr>
        </p:nvSpPr>
        <p:spPr>
          <a:xfrm>
            <a:off x="603302" y="521758"/>
            <a:ext cx="7914375" cy="4038574"/>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Tree>
    <p:extLst>
      <p:ext uri="{BB962C8B-B14F-4D97-AF65-F5344CB8AC3E}">
        <p14:creationId xmlns:p14="http://schemas.microsoft.com/office/powerpoint/2010/main" val="13285932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938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576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62323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423342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291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446769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004117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6314410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58723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143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912915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101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5.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1.emf"/><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COMSW4111_002_2025_1 - INTRODUCTION TO DATABASES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 id="2147493610" r:id="rId6"/>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1648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6606516"/>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 id="214749363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64563873"/>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174193"/>
      </p:ext>
    </p:extLst>
  </p:cSld>
  <p:clrMap bg1="lt1" tx1="dk1" bg2="lt2" tx2="dk2" accent1="accent1" accent2="accent2" accent3="accent3" accent4="accent4" accent5="accent5" accent6="accent6" hlink="hlink" folHlink="folHlink"/>
  <p:sldLayoutIdLst>
    <p:sldLayoutId id="2147493649" r:id="rId1"/>
    <p:sldLayoutId id="2147493650" r:id="rId2"/>
    <p:sldLayoutId id="2147493651" r:id="rId3"/>
    <p:sldLayoutId id="2147493652" r:id="rId4"/>
    <p:sldLayoutId id="2147493653" r:id="rId5"/>
    <p:sldLayoutId id="2147493654" r:id="rId6"/>
    <p:sldLayoutId id="2147493655" r:id="rId7"/>
    <p:sldLayoutId id="2147493656" r:id="rId8"/>
    <p:sldLayoutId id="2147493657" r:id="rId9"/>
    <p:sldLayoutId id="2147493658" r:id="rId10"/>
    <p:sldLayoutId id="2147493659" r:id="rId11"/>
    <p:sldLayoutId id="21474936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603285"/>
      </p:ext>
    </p:extLst>
  </p:cSld>
  <p:clrMap bg1="lt1" tx1="dk1" bg2="lt2" tx2="dk2" accent1="accent1" accent2="accent2" accent3="accent3" accent4="accent4" accent5="accent5" accent6="accent6" hlink="hlink" folHlink="folHlink"/>
  <p:sldLayoutIdLst>
    <p:sldLayoutId id="2147493662" r:id="rId1"/>
    <p:sldLayoutId id="2147493663" r:id="rId2"/>
    <p:sldLayoutId id="2147493664" r:id="rId3"/>
    <p:sldLayoutId id="2147493665" r:id="rId4"/>
    <p:sldLayoutId id="2147493666" r:id="rId5"/>
    <p:sldLayoutId id="2147493667" r:id="rId6"/>
    <p:sldLayoutId id="2147493668" r:id="rId7"/>
    <p:sldLayoutId id="2147493669" r:id="rId8"/>
    <p:sldLayoutId id="2147493670" r:id="rId9"/>
    <p:sldLayoutId id="2147493671" r:id="rId10"/>
    <p:sldLayoutId id="2147493672" r:id="rId11"/>
    <p:sldLayoutId id="21474936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6.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donald-f-ferguson.github.io/W4111-Introduction-to-Databases-New/"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hyperlink" Target="https://www.db-book.com/slides-dir/index.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db-book.com/" TargetMode="External"/><Relationship Id="rId7" Type="http://schemas.openxmlformats.org/officeDocument/2006/relationships/hyperlink" Target="https://github.com/donald-f-ferguson/S25-W4111-HW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donald-f-ferguson/W4111-Project-Template" TargetMode="External"/><Relationship Id="rId5" Type="http://schemas.openxmlformats.org/officeDocument/2006/relationships/hyperlink" Target="https://github.com/donald-f-ferguson/W4111-Introduction-to-Databases-New" TargetMode="External"/><Relationship Id="rId4" Type="http://schemas.openxmlformats.org/officeDocument/2006/relationships/hyperlink" Target="https://donald-f-ferguson.github.io/W4111-Introduction-to-Databases-Ne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lucid.app/lucidchart/e17c22fd-541e-4d6b-abdb-d5803c342475/edit?viewport_loc=-574%2C-147%2C2411%2C1301%2CBa~Liy5..UW3&amp;invitationId=inv_4ce204b1-0e04-4666-9173-d4e421ab5df9"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4.tiff"/><Relationship Id="rId1" Type="http://schemas.openxmlformats.org/officeDocument/2006/relationships/slideLayout" Target="../slideLayouts/slideLayout1.xml"/><Relationship Id="rId6" Type="http://schemas.openxmlformats.org/officeDocument/2006/relationships/image" Target="../media/image26.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2.xml"/><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8.jpeg"/></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donald-f-ferguson/W4111-Introduction-to-Databases-New/tree/main/Homework/HW1" TargetMode="External"/><Relationship Id="rId2" Type="http://schemas.openxmlformats.org/officeDocument/2006/relationships/hyperlink" Target="https://github.com/donald-f-ferguson/S25-W4111-HW0"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001, V01, Spring 2025</a:t>
            </a:r>
            <a:br>
              <a:rPr lang="en-US" altLang="en-US" sz="3200" b="1" i="1" dirty="0"/>
            </a:br>
            <a:r>
              <a:rPr lang="en-US" altLang="en-US" sz="2800" b="1" i="1" dirty="0"/>
              <a:t>Lecture 1: Introduction and Foundational Concepts</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COMSW4111_002_2025_1 - INTRODUCTION TO DATABASES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19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All the TAs have either taken databases with me, previously been a TA for databases, or both. They can relate to your experience in the class and help you be successful.</a:t>
            </a:r>
          </a:p>
          <a:p>
            <a:r>
              <a:rPr lang="en-US" dirty="0"/>
              <a:t>I ask them to be your advocates. For example,</a:t>
            </a:r>
          </a:p>
          <a:p>
            <a:pPr lvl="1"/>
            <a:r>
              <a:rPr lang="en-US" dirty="0"/>
              <a:t>Based on their feedback last fall,</a:t>
            </a:r>
          </a:p>
          <a:p>
            <a:pPr lvl="1"/>
            <a:r>
              <a:rPr lang="en-US" dirty="0"/>
              <a:t>I decreased the length of the final exam by 40%.</a:t>
            </a:r>
          </a:p>
          <a:p>
            <a:r>
              <a:rPr lang="en-US" dirty="0"/>
              <a:t>If you are struggling, please contact them and/or me.</a:t>
            </a:r>
          </a:p>
          <a:p>
            <a:r>
              <a:rPr lang="en-US" dirty="0"/>
              <a:t>The TAs: See </a:t>
            </a:r>
            <a:br>
              <a:rPr lang="en-US" dirty="0"/>
            </a:br>
            <a:r>
              <a:rPr lang="en-US" dirty="0">
                <a:hlinkClick r:id="rId2"/>
              </a:rPr>
              <a:t>https://donald-f-ferguson.github.io/W4111-Introduction-to-Databases-New/</a:t>
            </a:r>
            <a:endParaRPr lang="en-US" dirty="0"/>
          </a:p>
          <a:p>
            <a:endParaRPr lang="en-US" dirty="0"/>
          </a:p>
        </p:txBody>
      </p:sp>
    </p:spTree>
    <p:extLst>
      <p:ext uri="{BB962C8B-B14F-4D97-AF65-F5344CB8AC3E}">
        <p14:creationId xmlns:p14="http://schemas.microsoft.com/office/powerpoint/2010/main" val="74529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D17F-419A-96C9-6500-9B681E6316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0235F-061B-B763-7210-2704A3B2D31D}"/>
              </a:ext>
            </a:extLst>
          </p:cNvPr>
          <p:cNvSpPr>
            <a:spLocks noGrp="1"/>
          </p:cNvSpPr>
          <p:nvPr>
            <p:ph idx="1"/>
          </p:nvPr>
        </p:nvSpPr>
        <p:spPr/>
        <p:txBody>
          <a:bodyPr/>
          <a:lstStyle/>
          <a:p>
            <a:r>
              <a:rPr lang="en-US" dirty="0"/>
              <a:t>Course Overview, Objectives and Content</a:t>
            </a:r>
          </a:p>
        </p:txBody>
      </p:sp>
    </p:spTree>
    <p:extLst>
      <p:ext uri="{BB962C8B-B14F-4D97-AF65-F5344CB8AC3E}">
        <p14:creationId xmlns:p14="http://schemas.microsoft.com/office/powerpoint/2010/main" val="2103558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
        <p:nvSpPr>
          <p:cNvPr id="2" name="Content Placeholder 1">
            <a:extLst>
              <a:ext uri="{FF2B5EF4-FFF2-40B4-BE49-F238E27FC236}">
                <a16:creationId xmlns:a16="http://schemas.microsoft.com/office/drawing/2014/main" id="{0837728F-D7D6-2D4E-BB66-288D3FF2BA10}"/>
              </a:ext>
            </a:extLst>
          </p:cNvPr>
          <p:cNvSpPr>
            <a:spLocks noGrp="1"/>
          </p:cNvSpPr>
          <p:nvPr>
            <p:ph type="body" idx="3"/>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Tree>
    <p:extLst>
      <p:ext uri="{BB962C8B-B14F-4D97-AF65-F5344CB8AC3E}">
        <p14:creationId xmlns:p14="http://schemas.microsoft.com/office/powerpoint/2010/main" val="190820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type="body" idx="3"/>
          </p:nvPr>
        </p:nvSpPr>
        <p:spPr>
          <a:xfrm>
            <a:off x="603303" y="521758"/>
            <a:ext cx="4273498" cy="4107392"/>
          </a:xfrm>
        </p:spPr>
        <p:txBody>
          <a:bodyPr/>
          <a:lstStyle/>
          <a:p>
            <a:pPr>
              <a:spcBef>
                <a:spcPts val="0"/>
              </a:spcBef>
              <a:spcAft>
                <a:spcPts val="100"/>
              </a:spcAft>
            </a:pPr>
            <a:r>
              <a:rPr lang="en-US" sz="1400" dirty="0"/>
              <a:t>This course is foundational, and will teach you the core concepts in</a:t>
            </a:r>
          </a:p>
          <a:p>
            <a:pPr lvl="1">
              <a:spcBef>
                <a:spcPts val="0"/>
              </a:spcBef>
              <a:spcAft>
                <a:spcPts val="100"/>
              </a:spcAft>
              <a:buFont typeface="Arial" panose="020B0604020202020204" pitchFamily="34" charset="0"/>
              <a:buChar char="•"/>
            </a:pPr>
            <a:r>
              <a:rPr lang="en-US" sz="1200" dirty="0"/>
              <a:t>Data modeling</a:t>
            </a:r>
          </a:p>
          <a:p>
            <a:pPr lvl="1">
              <a:spcBef>
                <a:spcPts val="0"/>
              </a:spcBef>
              <a:spcAft>
                <a:spcPts val="100"/>
              </a:spcAft>
              <a:buFont typeface="Arial" panose="020B0604020202020204" pitchFamily="34" charset="0"/>
              <a:buChar char="•"/>
            </a:pPr>
            <a:r>
              <a:rPr lang="en-US" sz="1200" dirty="0"/>
              <a:t>Data model implementation; Data manipulation.</a:t>
            </a:r>
          </a:p>
          <a:p>
            <a:pPr lvl="1">
              <a:spcBef>
                <a:spcPts val="0"/>
              </a:spcBef>
              <a:spcAft>
                <a:spcPts val="100"/>
              </a:spcAft>
              <a:buFont typeface="Arial" panose="020B0604020202020204" pitchFamily="34" charset="0"/>
              <a:buChar char="•"/>
            </a:pPr>
            <a:r>
              <a:rPr lang="en-US" sz="1200" dirty="0"/>
              <a:t>Different database models and database management systems.</a:t>
            </a:r>
          </a:p>
          <a:p>
            <a:pPr lvl="1">
              <a:spcBef>
                <a:spcPts val="0"/>
              </a:spcBef>
              <a:spcAft>
                <a:spcPts val="100"/>
              </a:spcAft>
              <a:buFont typeface="Arial" panose="020B0604020202020204" pitchFamily="34" charset="0"/>
              <a:buChar char="•"/>
            </a:pPr>
            <a:r>
              <a:rPr lang="en-US" sz="1200" dirty="0"/>
              <a:t>Implementation and architecture of data centric applications and database management systems.</a:t>
            </a:r>
          </a:p>
          <a:p>
            <a:pPr>
              <a:spcBef>
                <a:spcPts val="0"/>
              </a:spcBef>
              <a:spcAft>
                <a:spcPts val="100"/>
              </a:spcAft>
            </a:pPr>
            <a:r>
              <a:rPr lang="en-US" sz="1400" b="1" dirty="0"/>
              <a:t>ANY non-trivial application</a:t>
            </a:r>
          </a:p>
          <a:p>
            <a:pPr lvl="1">
              <a:spcBef>
                <a:spcPts val="0"/>
              </a:spcBef>
              <a:spcAft>
                <a:spcPts val="100"/>
              </a:spcAft>
              <a:buFont typeface="Arial" panose="020B0604020202020204" pitchFamily="34" charset="0"/>
              <a:buChar char="•"/>
            </a:pPr>
            <a:r>
              <a:rPr lang="en-US" sz="1200" b="1" dirty="0"/>
              <a:t>Requires a well-designed data model.</a:t>
            </a:r>
          </a:p>
          <a:p>
            <a:pPr lvl="1">
              <a:spcBef>
                <a:spcPts val="0"/>
              </a:spcBef>
              <a:spcAft>
                <a:spcPts val="100"/>
              </a:spcAft>
              <a:buFont typeface="Arial" panose="020B0604020202020204" pitchFamily="34" charset="0"/>
              <a:buChar char="•"/>
            </a:pPr>
            <a:r>
              <a:rPr lang="en-US" sz="1200" b="1" dirty="0"/>
              <a:t>Implements a data model and manipulates data.</a:t>
            </a:r>
          </a:p>
          <a:p>
            <a:pPr lvl="1">
              <a:spcBef>
                <a:spcPts val="0"/>
              </a:spcBef>
              <a:spcAft>
                <a:spcPts val="100"/>
              </a:spcAft>
              <a:buFont typeface="Arial" panose="020B0604020202020204" pitchFamily="34" charset="0"/>
              <a:buChar char="•"/>
            </a:pPr>
            <a:r>
              <a:rPr lang="en-US" sz="1200" b="1" dirty="0"/>
              <a:t>Uses a database management system.</a:t>
            </a:r>
          </a:p>
          <a:p>
            <a:pPr>
              <a:spcBef>
                <a:spcPts val="0"/>
              </a:spcBef>
              <a:spcAft>
                <a:spcPts val="100"/>
              </a:spcAft>
            </a:pPr>
            <a:r>
              <a:rPr lang="en-US" sz="14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200" dirty="0">
                <a:solidFill>
                  <a:srgbClr val="000000"/>
                </a:solidFill>
              </a:rPr>
              <a:t>Data science</a:t>
            </a:r>
          </a:p>
          <a:p>
            <a:pPr lvl="1">
              <a:spcBef>
                <a:spcPts val="0"/>
              </a:spcBef>
              <a:spcAft>
                <a:spcPts val="100"/>
              </a:spcAft>
              <a:buFont typeface="Arial" panose="020B0604020202020204" pitchFamily="34" charset="0"/>
              <a:buChar char="•"/>
            </a:pPr>
            <a:r>
              <a:rPr lang="en-US" sz="1200" dirty="0">
                <a:solidFill>
                  <a:srgbClr val="000000"/>
                </a:solidFill>
              </a:rPr>
              <a:t>Machine learning</a:t>
            </a:r>
          </a:p>
          <a:p>
            <a:pPr lvl="1">
              <a:spcBef>
                <a:spcPts val="0"/>
              </a:spcBef>
              <a:spcAft>
                <a:spcPts val="100"/>
              </a:spcAft>
              <a:buFont typeface="Arial" panose="020B0604020202020204" pitchFamily="34" charset="0"/>
              <a:buChar char="•"/>
            </a:pPr>
            <a:r>
              <a:rPr lang="en-US" sz="12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50" dirty="0">
                <a:solidFill>
                  <a:srgbClr val="000000"/>
                </a:solidFill>
              </a:rPr>
              <a:t>Internet-of-Things</a:t>
            </a:r>
          </a:p>
          <a:p>
            <a:pPr lvl="1">
              <a:spcBef>
                <a:spcPts val="0"/>
              </a:spcBef>
              <a:spcAft>
                <a:spcPts val="100"/>
              </a:spcAft>
              <a:buFont typeface="Arial" panose="020B0604020202020204" pitchFamily="34" charset="0"/>
              <a:buChar char="•"/>
            </a:pPr>
            <a:r>
              <a:rPr lang="en-US" sz="1050" dirty="0">
                <a:solidFill>
                  <a:srgbClr val="000000"/>
                </a:solidFill>
              </a:rPr>
              <a:t>Cybersecurity</a:t>
            </a:r>
          </a:p>
          <a:p>
            <a:pPr lvl="1">
              <a:spcBef>
                <a:spcPts val="0"/>
              </a:spcBef>
              <a:spcAft>
                <a:spcPts val="100"/>
              </a:spcAft>
              <a:buFont typeface="Arial" panose="020B0604020202020204" pitchFamily="34" charset="0"/>
              <a:buChar char="•"/>
            </a:pPr>
            <a:r>
              <a:rPr lang="en-US" sz="1050" dirty="0">
                <a:solidFill>
                  <a:srgbClr val="000000"/>
                </a:solidFill>
              </a:rPr>
              <a:t>Cloud Computing</a:t>
            </a: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4294967295"/>
          </p:nvPr>
        </p:nvSpPr>
        <p:spPr>
          <a:xfrm>
            <a:off x="4953000" y="481013"/>
            <a:ext cx="4191000" cy="4038600"/>
          </a:xfrm>
          <a:prstGeom prst="rect">
            <a:avLst/>
          </a:prstGeo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database/data engineering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18B-700F-9EA4-A570-B488D4732A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67E89-7335-FD86-2870-8CC40058C7CA}"/>
              </a:ext>
            </a:extLst>
          </p:cNvPr>
          <p:cNvSpPr>
            <a:spLocks noGrp="1"/>
          </p:cNvSpPr>
          <p:nvPr>
            <p:ph idx="1"/>
          </p:nvPr>
        </p:nvSpPr>
        <p:spPr/>
        <p:txBody>
          <a:bodyPr/>
          <a:lstStyle/>
          <a:p>
            <a:r>
              <a:rPr lang="en-US" dirty="0"/>
              <a:t>Technology Used</a:t>
            </a:r>
          </a:p>
        </p:txBody>
      </p:sp>
    </p:spTree>
    <p:extLst>
      <p:ext uri="{BB962C8B-B14F-4D97-AF65-F5344CB8AC3E}">
        <p14:creationId xmlns:p14="http://schemas.microsoft.com/office/powerpoint/2010/main" val="253924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2743-CC15-9676-4646-1B9C66B8EEA1}"/>
              </a:ext>
            </a:extLst>
          </p:cNvPr>
          <p:cNvSpPr>
            <a:spLocks noGrp="1"/>
          </p:cNvSpPr>
          <p:nvPr>
            <p:ph type="title"/>
          </p:nvPr>
        </p:nvSpPr>
        <p:spPr/>
        <p:txBody>
          <a:bodyPr/>
          <a:lstStyle/>
          <a:p>
            <a:r>
              <a:rPr lang="en-US" dirty="0"/>
              <a:t>Why Python?</a:t>
            </a:r>
          </a:p>
        </p:txBody>
      </p:sp>
      <p:sp>
        <p:nvSpPr>
          <p:cNvPr id="3" name="Text Placeholder 2">
            <a:extLst>
              <a:ext uri="{FF2B5EF4-FFF2-40B4-BE49-F238E27FC236}">
                <a16:creationId xmlns:a16="http://schemas.microsoft.com/office/drawing/2014/main" id="{46EF59BC-007B-3AED-45B1-5B819C67438B}"/>
              </a:ext>
            </a:extLst>
          </p:cNvPr>
          <p:cNvSpPr>
            <a:spLocks noGrp="1"/>
          </p:cNvSpPr>
          <p:nvPr>
            <p:ph type="body" idx="3"/>
          </p:nvPr>
        </p:nvSpPr>
        <p:spPr>
          <a:xfrm>
            <a:off x="142895" y="3111184"/>
            <a:ext cx="8392744" cy="1371600"/>
          </a:xfrm>
        </p:spPr>
        <p:txBody>
          <a:bodyPr/>
          <a:lstStyle/>
          <a:p>
            <a:r>
              <a:rPr lang="en-US" sz="1800" dirty="0"/>
              <a:t>We use Python and the python ecosystem despite the fact that the bulletin says/used to say Java, and many intro. courses are in Java.</a:t>
            </a:r>
          </a:p>
          <a:p>
            <a:r>
              <a:rPr lang="en-US" sz="1800" dirty="0"/>
              <a:t>Most popular language in data engineering/data science, mathematics and DB, data engineering for AI, … …</a:t>
            </a:r>
          </a:p>
          <a:p>
            <a:r>
              <a:rPr lang="en-US" sz="1800" dirty="0"/>
              <a:t>Excellent packages, libraries and DB </a:t>
            </a:r>
            <a:r>
              <a:rPr lang="en-US" sz="1800" u="sng" dirty="0"/>
              <a:t>usage examples and tutorials. </a:t>
            </a:r>
          </a:p>
        </p:txBody>
      </p:sp>
      <p:pic>
        <p:nvPicPr>
          <p:cNvPr id="6" name="Picture 5">
            <a:extLst>
              <a:ext uri="{FF2B5EF4-FFF2-40B4-BE49-F238E27FC236}">
                <a16:creationId xmlns:a16="http://schemas.microsoft.com/office/drawing/2014/main" id="{E8D0C341-9264-46AF-0206-9EB8DC5C454A}"/>
              </a:ext>
            </a:extLst>
          </p:cNvPr>
          <p:cNvPicPr>
            <a:picLocks noChangeAspect="1"/>
          </p:cNvPicPr>
          <p:nvPr/>
        </p:nvPicPr>
        <p:blipFill>
          <a:blip r:embed="rId2"/>
          <a:stretch>
            <a:fillRect/>
          </a:stretch>
        </p:blipFill>
        <p:spPr>
          <a:xfrm>
            <a:off x="76200" y="514350"/>
            <a:ext cx="5054829" cy="2576389"/>
          </a:xfrm>
          <a:prstGeom prst="rect">
            <a:avLst/>
          </a:prstGeom>
        </p:spPr>
      </p:pic>
      <p:pic>
        <p:nvPicPr>
          <p:cNvPr id="7" name="Picture 6">
            <a:extLst>
              <a:ext uri="{FF2B5EF4-FFF2-40B4-BE49-F238E27FC236}">
                <a16:creationId xmlns:a16="http://schemas.microsoft.com/office/drawing/2014/main" id="{95A4DEE9-EA3A-6637-A302-50C0D75014C4}"/>
              </a:ext>
            </a:extLst>
          </p:cNvPr>
          <p:cNvPicPr>
            <a:picLocks noChangeAspect="1"/>
          </p:cNvPicPr>
          <p:nvPr/>
        </p:nvPicPr>
        <p:blipFill>
          <a:blip r:embed="rId3"/>
          <a:stretch>
            <a:fillRect/>
          </a:stretch>
        </p:blipFill>
        <p:spPr>
          <a:xfrm>
            <a:off x="4339267" y="133350"/>
            <a:ext cx="4830133" cy="2729424"/>
          </a:xfrm>
          <a:prstGeom prst="rect">
            <a:avLst/>
          </a:prstGeom>
        </p:spPr>
      </p:pic>
    </p:spTree>
    <p:extLst>
      <p:ext uri="{BB962C8B-B14F-4D97-AF65-F5344CB8AC3E}">
        <p14:creationId xmlns:p14="http://schemas.microsoft.com/office/powerpoint/2010/main" val="265668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814F9-036E-D27F-312D-278B0A6B685A}"/>
              </a:ext>
            </a:extLst>
          </p:cNvPr>
          <p:cNvSpPr>
            <a:spLocks noGrp="1"/>
          </p:cNvSpPr>
          <p:nvPr>
            <p:ph type="title"/>
          </p:nvPr>
        </p:nvSpPr>
        <p:spPr/>
        <p:txBody>
          <a:bodyPr/>
          <a:lstStyle/>
          <a:p>
            <a:r>
              <a:rPr lang="en-US" dirty="0"/>
              <a:t>Waitlists and Enrollments</a:t>
            </a:r>
          </a:p>
        </p:txBody>
      </p:sp>
      <p:sp>
        <p:nvSpPr>
          <p:cNvPr id="5" name="Text Placeholder 4">
            <a:extLst>
              <a:ext uri="{FF2B5EF4-FFF2-40B4-BE49-F238E27FC236}">
                <a16:creationId xmlns:a16="http://schemas.microsoft.com/office/drawing/2014/main" id="{E1701BC4-9B23-C430-DBE3-D8CCA1D5BCA3}"/>
              </a:ext>
            </a:extLst>
          </p:cNvPr>
          <p:cNvSpPr>
            <a:spLocks noGrp="1"/>
          </p:cNvSpPr>
          <p:nvPr>
            <p:ph type="body" idx="3"/>
          </p:nvPr>
        </p:nvSpPr>
        <p:spPr>
          <a:xfrm>
            <a:off x="52425" y="781050"/>
            <a:ext cx="9039149" cy="3581400"/>
          </a:xfrm>
        </p:spPr>
        <p:txBody>
          <a:bodyPr/>
          <a:lstStyle/>
          <a:p>
            <a:pPr marL="85725" indent="0" algn="ctr">
              <a:buNone/>
            </a:pPr>
            <a:r>
              <a:rPr lang="en-US" altLang="en-US" sz="2400" i="1" dirty="0">
                <a:solidFill>
                  <a:schemeClr val="tx1"/>
                </a:solidFill>
              </a:rPr>
              <a:t>Faculty do not manage waitlists</a:t>
            </a:r>
            <a:br>
              <a:rPr lang="en-US" altLang="en-US" sz="2400" i="1" dirty="0">
                <a:solidFill>
                  <a:schemeClr val="tx1"/>
                </a:solidFill>
              </a:rPr>
            </a:br>
            <a:r>
              <a:rPr lang="en-US" altLang="en-US" sz="2400" i="1" dirty="0">
                <a:solidFill>
                  <a:schemeClr val="tx1"/>
                </a:solidFill>
              </a:rPr>
              <a:t>for some courses, including W4111.</a:t>
            </a:r>
          </a:p>
          <a:p>
            <a:pPr marL="85725" indent="0" algn="ctr">
              <a:buNone/>
            </a:pPr>
            <a:r>
              <a:rPr lang="en-US" altLang="en-US" sz="2400" i="1" dirty="0">
                <a:solidFill>
                  <a:schemeClr val="tx1"/>
                </a:solidFill>
              </a:rPr>
              <a:t>The academic admin staff in the</a:t>
            </a:r>
            <a:br>
              <a:rPr lang="en-US" altLang="en-US" sz="2400" i="1" dirty="0">
                <a:solidFill>
                  <a:schemeClr val="tx1"/>
                </a:solidFill>
              </a:rPr>
            </a:br>
            <a:r>
              <a:rPr lang="en-US" altLang="en-US" sz="2400" i="1" dirty="0">
                <a:solidFill>
                  <a:schemeClr val="tx1"/>
                </a:solidFill>
              </a:rPr>
              <a:t>CS Department manages the waitlist,</a:t>
            </a:r>
            <a:br>
              <a:rPr lang="en-US" altLang="en-US" sz="2400" i="1" dirty="0">
                <a:solidFill>
                  <a:schemeClr val="tx1"/>
                </a:solidFill>
              </a:rPr>
            </a:br>
            <a:r>
              <a:rPr lang="en-US" altLang="en-US" sz="2400" i="1" dirty="0">
                <a:solidFill>
                  <a:schemeClr val="tx1"/>
                </a:solidFill>
              </a:rPr>
              <a:t>priorities and enrollment.</a:t>
            </a:r>
          </a:p>
          <a:p>
            <a:pPr marL="85725" indent="0" algn="ctr">
              <a:buNone/>
            </a:pPr>
            <a:r>
              <a:rPr lang="en-US" altLang="en-US" sz="2400" i="1" dirty="0">
                <a:solidFill>
                  <a:schemeClr val="tx1"/>
                </a:solidFill>
              </a:rPr>
              <a:t>You should contact advising email:</a:t>
            </a:r>
          </a:p>
          <a:p>
            <a:pPr marL="85725" indent="0" algn="ctr">
              <a:buNone/>
            </a:pPr>
            <a:r>
              <a:rPr lang="en-US" altLang="en-US" sz="2400" dirty="0" err="1">
                <a:solidFill>
                  <a:schemeClr val="tx1"/>
                </a:solidFill>
              </a:rPr>
              <a:t>ug-advising@cs.columbia.edu</a:t>
            </a:r>
            <a:r>
              <a:rPr lang="en-US" altLang="en-US" sz="2400" dirty="0">
                <a:solidFill>
                  <a:schemeClr val="tx1"/>
                </a:solidFill>
              </a:rPr>
              <a:t>, </a:t>
            </a:r>
            <a:r>
              <a:rPr lang="en-US" altLang="en-US" sz="2400" dirty="0" err="1">
                <a:solidFill>
                  <a:schemeClr val="tx1"/>
                </a:solidFill>
              </a:rPr>
              <a:t>ms</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r>
              <a:rPr lang="en-US" altLang="en-US" sz="2400" dirty="0">
                <a:solidFill>
                  <a:schemeClr val="tx1"/>
                </a:solidFill>
              </a:rPr>
              <a:t>or</a:t>
            </a:r>
            <a:br>
              <a:rPr lang="en-US" altLang="en-US" sz="2400" dirty="0">
                <a:solidFill>
                  <a:schemeClr val="tx1"/>
                </a:solidFill>
              </a:rPr>
            </a:br>
            <a:r>
              <a:rPr lang="en-US" altLang="en-US" sz="2400" dirty="0" err="1">
                <a:solidFill>
                  <a:schemeClr val="tx1"/>
                </a:solidFill>
              </a:rPr>
              <a:t>phd</a:t>
            </a:r>
            <a:r>
              <a:rPr lang="en-US" altLang="en-US" sz="2400" dirty="0">
                <a:solidFill>
                  <a:schemeClr val="tx1"/>
                </a:solidFill>
              </a:rPr>
              <a:t>-advising @</a:t>
            </a:r>
            <a:r>
              <a:rPr lang="en-US" altLang="en-US" sz="2400" dirty="0" err="1">
                <a:solidFill>
                  <a:schemeClr val="tx1"/>
                </a:solidFill>
              </a:rPr>
              <a:t>cs.columbia.edu</a:t>
            </a:r>
            <a:br>
              <a:rPr lang="en-US" altLang="en-US" sz="2400" dirty="0">
                <a:solidFill>
                  <a:schemeClr val="tx1"/>
                </a:solidFill>
              </a:rPr>
            </a:br>
            <a:endParaRPr lang="en-US" altLang="en-US" sz="2400" i="1" dirty="0">
              <a:solidFill>
                <a:schemeClr val="tx1"/>
              </a:solidFill>
            </a:endParaRPr>
          </a:p>
        </p:txBody>
      </p:sp>
    </p:spTree>
    <p:extLst>
      <p:ext uri="{BB962C8B-B14F-4D97-AF65-F5344CB8AC3E}">
        <p14:creationId xmlns:p14="http://schemas.microsoft.com/office/powerpoint/2010/main" val="409861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1A0B-D036-DBF4-87D9-271D4EEB9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7C8E1-B81E-9116-57DD-1D17233DF97F}"/>
              </a:ext>
            </a:extLst>
          </p:cNvPr>
          <p:cNvSpPr>
            <a:spLocks noGrp="1"/>
          </p:cNvSpPr>
          <p:nvPr>
            <p:ph type="title"/>
          </p:nvPr>
        </p:nvSpPr>
        <p:spPr/>
        <p:txBody>
          <a:bodyPr/>
          <a:lstStyle/>
          <a:p>
            <a:r>
              <a:rPr lang="en-US" dirty="0"/>
              <a:t>Which Databases?</a:t>
            </a:r>
          </a:p>
        </p:txBody>
      </p:sp>
      <p:sp>
        <p:nvSpPr>
          <p:cNvPr id="3" name="Text Placeholder 2">
            <a:extLst>
              <a:ext uri="{FF2B5EF4-FFF2-40B4-BE49-F238E27FC236}">
                <a16:creationId xmlns:a16="http://schemas.microsoft.com/office/drawing/2014/main" id="{39D6E816-F116-E61F-4F3A-05CBFF0CDCA5}"/>
              </a:ext>
            </a:extLst>
          </p:cNvPr>
          <p:cNvSpPr>
            <a:spLocks noGrp="1"/>
          </p:cNvSpPr>
          <p:nvPr>
            <p:ph type="body" idx="3"/>
          </p:nvPr>
        </p:nvSpPr>
        <p:spPr>
          <a:xfrm>
            <a:off x="152400" y="3028950"/>
            <a:ext cx="8915400" cy="1600200"/>
          </a:xfrm>
        </p:spPr>
        <p:txBody>
          <a:bodyPr/>
          <a:lstStyle/>
          <a:p>
            <a:pPr>
              <a:lnSpc>
                <a:spcPct val="100000"/>
              </a:lnSpc>
              <a:spcBef>
                <a:spcPts val="0"/>
              </a:spcBef>
            </a:pPr>
            <a:r>
              <a:rPr lang="en-US" sz="1400" dirty="0"/>
              <a:t>We will use 3 specific database management systems: MySQL, MongoDB, Neo4j and some </a:t>
            </a:r>
            <a:r>
              <a:rPr lang="en-US" sz="1400" dirty="0" err="1"/>
              <a:t>PySpark</a:t>
            </a:r>
            <a:r>
              <a:rPr lang="en-US" sz="1400" dirty="0"/>
              <a:t>.</a:t>
            </a:r>
          </a:p>
          <a:p>
            <a:pPr>
              <a:lnSpc>
                <a:spcPct val="100000"/>
              </a:lnSpc>
              <a:spcBef>
                <a:spcPts val="0"/>
              </a:spcBef>
            </a:pPr>
            <a:r>
              <a:rPr lang="en-US" sz="1400" dirty="0"/>
              <a:t>My SQL is the most popular “open source, free” relational/SQL DBMS, but PostgreSQL is growing the fastest.</a:t>
            </a:r>
          </a:p>
          <a:p>
            <a:pPr>
              <a:lnSpc>
                <a:spcPct val="100000"/>
              </a:lnSpc>
              <a:spcBef>
                <a:spcPts val="0"/>
              </a:spcBef>
            </a:pPr>
            <a:r>
              <a:rPr lang="en-US" sz="1400" dirty="0"/>
              <a:t>MongoDB is the most popular document DBMS.</a:t>
            </a:r>
          </a:p>
          <a:p>
            <a:pPr>
              <a:lnSpc>
                <a:spcPct val="100000"/>
              </a:lnSpc>
              <a:spcBef>
                <a:spcPts val="0"/>
              </a:spcBef>
            </a:pPr>
            <a:r>
              <a:rPr lang="en-US" sz="1400" dirty="0"/>
              <a:t>Neo4j is the most popular Graph DBMS.</a:t>
            </a:r>
          </a:p>
          <a:p>
            <a:pPr>
              <a:lnSpc>
                <a:spcPct val="100000"/>
              </a:lnSpc>
              <a:spcBef>
                <a:spcPts val="0"/>
              </a:spcBef>
            </a:pPr>
            <a:r>
              <a:rPr lang="en-US" sz="1400" dirty="0"/>
              <a:t>There are many technologies for data engineering and big data. </a:t>
            </a:r>
            <a:r>
              <a:rPr lang="en-US" sz="1400" dirty="0" err="1"/>
              <a:t>PySpark</a:t>
            </a:r>
            <a:r>
              <a:rPr lang="en-US" sz="1400" dirty="0"/>
              <a:t> is popular, common to many systems, simple to install and use from Python.</a:t>
            </a:r>
          </a:p>
          <a:p>
            <a:pPr>
              <a:lnSpc>
                <a:spcPct val="100000"/>
              </a:lnSpc>
              <a:spcBef>
                <a:spcPts val="0"/>
              </a:spcBef>
            </a:pPr>
            <a:r>
              <a:rPr lang="en-US" sz="1400" b="1" dirty="0"/>
              <a:t>Note: </a:t>
            </a:r>
            <a:r>
              <a:rPr lang="en-US" sz="1400" dirty="0"/>
              <a:t>Vector databases are growing rapidly because of generative AI/LLMs.</a:t>
            </a:r>
            <a:endParaRPr lang="en-US" sz="1400" b="1" dirty="0"/>
          </a:p>
        </p:txBody>
      </p:sp>
      <p:pic>
        <p:nvPicPr>
          <p:cNvPr id="5" name="Picture 4">
            <a:extLst>
              <a:ext uri="{FF2B5EF4-FFF2-40B4-BE49-F238E27FC236}">
                <a16:creationId xmlns:a16="http://schemas.microsoft.com/office/drawing/2014/main" id="{99171814-9B33-01CF-EEF4-C30419FEE93F}"/>
              </a:ext>
            </a:extLst>
          </p:cNvPr>
          <p:cNvPicPr>
            <a:picLocks noChangeAspect="1"/>
          </p:cNvPicPr>
          <p:nvPr/>
        </p:nvPicPr>
        <p:blipFill>
          <a:blip r:embed="rId2"/>
          <a:stretch>
            <a:fillRect/>
          </a:stretch>
        </p:blipFill>
        <p:spPr>
          <a:xfrm>
            <a:off x="4724402" y="28885"/>
            <a:ext cx="4100693" cy="2809565"/>
          </a:xfrm>
          <a:prstGeom prst="rect">
            <a:avLst/>
          </a:prstGeom>
        </p:spPr>
      </p:pic>
      <p:pic>
        <p:nvPicPr>
          <p:cNvPr id="6" name="Picture 5">
            <a:extLst>
              <a:ext uri="{FF2B5EF4-FFF2-40B4-BE49-F238E27FC236}">
                <a16:creationId xmlns:a16="http://schemas.microsoft.com/office/drawing/2014/main" id="{98897861-D46C-A93C-5C3B-39629FE3CFAB}"/>
              </a:ext>
            </a:extLst>
          </p:cNvPr>
          <p:cNvPicPr>
            <a:picLocks noChangeAspect="1"/>
          </p:cNvPicPr>
          <p:nvPr/>
        </p:nvPicPr>
        <p:blipFill>
          <a:blip r:embed="rId3"/>
          <a:stretch>
            <a:fillRect/>
          </a:stretch>
        </p:blipFill>
        <p:spPr>
          <a:xfrm>
            <a:off x="69037" y="514350"/>
            <a:ext cx="4350563" cy="2324100"/>
          </a:xfrm>
          <a:prstGeom prst="rect">
            <a:avLst/>
          </a:prstGeom>
        </p:spPr>
      </p:pic>
    </p:spTree>
    <p:extLst>
      <p:ext uri="{BB962C8B-B14F-4D97-AF65-F5344CB8AC3E}">
        <p14:creationId xmlns:p14="http://schemas.microsoft.com/office/powerpoint/2010/main" val="206012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5CEF-33DF-8BF3-C074-AD92F92E0B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C1D31-1E6C-B41E-A21C-500049D3F294}"/>
              </a:ext>
            </a:extLst>
          </p:cNvPr>
          <p:cNvSpPr>
            <a:spLocks noGrp="1"/>
          </p:cNvSpPr>
          <p:nvPr>
            <p:ph idx="1"/>
          </p:nvPr>
        </p:nvSpPr>
        <p:spPr/>
        <p:txBody>
          <a:bodyPr/>
          <a:lstStyle/>
          <a:p>
            <a:r>
              <a:rPr lang="en-US" dirty="0"/>
              <a:t>Approach to Lectures and Material</a:t>
            </a:r>
          </a:p>
        </p:txBody>
      </p:sp>
    </p:spTree>
    <p:extLst>
      <p:ext uri="{BB962C8B-B14F-4D97-AF65-F5344CB8AC3E}">
        <p14:creationId xmlns:p14="http://schemas.microsoft.com/office/powerpoint/2010/main" val="180371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DB3C-9919-81B9-92CD-F05AF1917542}"/>
              </a:ext>
            </a:extLst>
          </p:cNvPr>
          <p:cNvSpPr>
            <a:spLocks noGrp="1"/>
          </p:cNvSpPr>
          <p:nvPr>
            <p:ph type="title"/>
          </p:nvPr>
        </p:nvSpPr>
        <p:spPr/>
        <p:txBody>
          <a:bodyPr/>
          <a:lstStyle/>
          <a:p>
            <a:r>
              <a:rPr lang="en-US" dirty="0"/>
              <a:t>Approach to Lectures; Material</a:t>
            </a:r>
          </a:p>
        </p:txBody>
      </p:sp>
      <p:sp>
        <p:nvSpPr>
          <p:cNvPr id="3" name="Text Placeholder 2">
            <a:extLst>
              <a:ext uri="{FF2B5EF4-FFF2-40B4-BE49-F238E27FC236}">
                <a16:creationId xmlns:a16="http://schemas.microsoft.com/office/drawing/2014/main" id="{541DDF34-1B8C-043E-43E4-E1033DEEDC24}"/>
              </a:ext>
            </a:extLst>
          </p:cNvPr>
          <p:cNvSpPr>
            <a:spLocks noGrp="1"/>
          </p:cNvSpPr>
          <p:nvPr>
            <p:ph type="body" idx="3"/>
          </p:nvPr>
        </p:nvSpPr>
        <p:spPr/>
        <p:txBody>
          <a:bodyPr/>
          <a:lstStyle/>
          <a:p>
            <a:pPr>
              <a:lnSpc>
                <a:spcPct val="100000"/>
              </a:lnSpc>
              <a:spcBef>
                <a:spcPts val="0"/>
              </a:spcBef>
            </a:pPr>
            <a:r>
              <a:rPr lang="en-US" sz="1800" dirty="0"/>
              <a:t>Material</a:t>
            </a:r>
          </a:p>
          <a:p>
            <a:pPr lvl="1">
              <a:lnSpc>
                <a:spcPct val="100000"/>
              </a:lnSpc>
              <a:spcBef>
                <a:spcPts val="0"/>
              </a:spcBef>
            </a:pPr>
            <a:r>
              <a:rPr lang="en-US" sz="1400" dirty="0"/>
              <a:t>The primary source of information needed for homework, exams and learning is the lecture and supporting slides/presentation, including slides I do not present/skip.</a:t>
            </a:r>
          </a:p>
          <a:p>
            <a:pPr lvl="1">
              <a:lnSpc>
                <a:spcPct val="100000"/>
              </a:lnSpc>
              <a:spcBef>
                <a:spcPts val="0"/>
              </a:spcBef>
            </a:pPr>
            <a:r>
              <a:rPr lang="en-US" sz="1400" dirty="0"/>
              <a:t>There is a recommended textbook, but you can get by with material from the presentations supporting the lectures. (</a:t>
            </a:r>
            <a:r>
              <a:rPr lang="en-US" sz="1400" dirty="0">
                <a:hlinkClick r:id="rId2"/>
              </a:rPr>
              <a:t>https://www.db-book.com/slides-dir/index.html</a:t>
            </a:r>
            <a:r>
              <a:rPr lang="en-US" sz="1400" dirty="0"/>
              <a:t>). I may ask you to read and know material from the book slides. I will identify the material.</a:t>
            </a:r>
          </a:p>
          <a:p>
            <a:pPr>
              <a:lnSpc>
                <a:spcPct val="100000"/>
              </a:lnSpc>
              <a:spcBef>
                <a:spcPts val="0"/>
              </a:spcBef>
            </a:pPr>
            <a:r>
              <a:rPr lang="en-US" sz="1800" dirty="0"/>
              <a:t>Lectures</a:t>
            </a:r>
          </a:p>
          <a:p>
            <a:pPr lvl="1">
              <a:lnSpc>
                <a:spcPct val="100000"/>
              </a:lnSpc>
              <a:spcBef>
                <a:spcPts val="0"/>
              </a:spcBef>
            </a:pPr>
            <a:r>
              <a:rPr lang="en-US" sz="1400" dirty="0"/>
              <a:t>The format will include a 10-minute break around 11:30.</a:t>
            </a:r>
          </a:p>
          <a:p>
            <a:pPr lvl="1">
              <a:lnSpc>
                <a:spcPct val="100000"/>
              </a:lnSpc>
              <a:spcBef>
                <a:spcPts val="0"/>
              </a:spcBef>
            </a:pPr>
            <a:r>
              <a:rPr lang="en-US" sz="1400" dirty="0"/>
              <a:t>The material I use will be a presentation and a </a:t>
            </a:r>
            <a:r>
              <a:rPr lang="en-US" sz="1400" dirty="0" err="1">
                <a:hlinkClick r:id="rId3"/>
              </a:rPr>
              <a:t>Jupyter</a:t>
            </a:r>
            <a:r>
              <a:rPr lang="en-US" sz="1400" dirty="0">
                <a:hlinkClick r:id="rId3"/>
              </a:rPr>
              <a:t> Notebook </a:t>
            </a:r>
            <a:r>
              <a:rPr lang="en-US" sz="1400" dirty="0"/>
              <a:t>with examples.</a:t>
            </a:r>
          </a:p>
          <a:p>
            <a:pPr lvl="1">
              <a:lnSpc>
                <a:spcPct val="100000"/>
              </a:lnSpc>
              <a:spcBef>
                <a:spcPts val="0"/>
              </a:spcBef>
            </a:pPr>
            <a:r>
              <a:rPr lang="en-US" sz="1400" dirty="0"/>
              <a:t>I am tired of students not coming to lecture, not watching recordings, and then asking questions that I answered or explained in class.</a:t>
            </a:r>
          </a:p>
          <a:p>
            <a:pPr lvl="2">
              <a:lnSpc>
                <a:spcPct val="100000"/>
              </a:lnSpc>
              <a:spcBef>
                <a:spcPts val="0"/>
              </a:spcBef>
            </a:pPr>
            <a:r>
              <a:rPr lang="en-US" sz="1200" dirty="0"/>
              <a:t>I expect you to attend lecture.</a:t>
            </a:r>
          </a:p>
          <a:p>
            <a:pPr lvl="2">
              <a:lnSpc>
                <a:spcPct val="100000"/>
              </a:lnSpc>
              <a:spcBef>
                <a:spcPts val="0"/>
              </a:spcBef>
            </a:pPr>
            <a:r>
              <a:rPr lang="en-US" sz="1200" dirty="0"/>
              <a:t>I may periodically take attendance. </a:t>
            </a:r>
          </a:p>
          <a:p>
            <a:pPr lvl="1">
              <a:lnSpc>
                <a:spcPct val="100000"/>
              </a:lnSpc>
              <a:spcBef>
                <a:spcPts val="0"/>
              </a:spcBef>
            </a:pPr>
            <a:r>
              <a:rPr lang="en-US" sz="1400" dirty="0"/>
              <a:t>There will be a form for pre-explaining why you cannot attend a lecture.</a:t>
            </a:r>
          </a:p>
          <a:p>
            <a:pPr>
              <a:lnSpc>
                <a:spcPct val="100000"/>
              </a:lnSpc>
              <a:spcBef>
                <a:spcPts val="0"/>
              </a:spcBef>
            </a:pPr>
            <a:r>
              <a:rPr lang="en-US" sz="1800" dirty="0"/>
              <a:t>The standard syllabus presents some material sequentially:</a:t>
            </a:r>
            <a:br>
              <a:rPr lang="en-US" sz="1800" dirty="0"/>
            </a:br>
            <a:r>
              <a:rPr lang="en-US" sz="1800" dirty="0"/>
              <a:t>ER Model </a:t>
            </a:r>
            <a:r>
              <a:rPr lang="en-US" sz="1800" dirty="0">
                <a:sym typeface="Wingdings" pitchFamily="2" charset="2"/>
              </a:rPr>
              <a:t> Relational Model  Relational Algebra  SQL</a:t>
            </a:r>
          </a:p>
          <a:p>
            <a:pPr>
              <a:lnSpc>
                <a:spcPct val="100000"/>
              </a:lnSpc>
              <a:spcBef>
                <a:spcPts val="0"/>
              </a:spcBef>
            </a:pPr>
            <a:r>
              <a:rPr lang="en-US" sz="1800" dirty="0">
                <a:sym typeface="Wingdings" pitchFamily="2" charset="2"/>
              </a:rPr>
              <a:t>I incrementally cover all topics in increasing detail in the early lectures.</a:t>
            </a:r>
            <a:br>
              <a:rPr lang="en-US" sz="1800" dirty="0"/>
            </a:br>
            <a:endParaRPr lang="en-US" sz="1800" dirty="0"/>
          </a:p>
        </p:txBody>
      </p:sp>
    </p:spTree>
    <p:extLst>
      <p:ext uri="{BB962C8B-B14F-4D97-AF65-F5344CB8AC3E}">
        <p14:creationId xmlns:p14="http://schemas.microsoft.com/office/powerpoint/2010/main" val="1175509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ECD-01A9-038E-2A96-6D142AED06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E5FB77-4BCD-6370-9DDC-F5DE3EE59C9B}"/>
              </a:ext>
            </a:extLst>
          </p:cNvPr>
          <p:cNvSpPr>
            <a:spLocks noGrp="1"/>
          </p:cNvSpPr>
          <p:nvPr>
            <p:ph idx="1"/>
          </p:nvPr>
        </p:nvSpPr>
        <p:spPr/>
        <p:txBody>
          <a:bodyPr/>
          <a:lstStyle/>
          <a:p>
            <a:r>
              <a:rPr lang="en-US" dirty="0"/>
              <a:t>Resources and Environment</a:t>
            </a:r>
          </a:p>
        </p:txBody>
      </p:sp>
    </p:spTree>
    <p:extLst>
      <p:ext uri="{BB962C8B-B14F-4D97-AF65-F5344CB8AC3E}">
        <p14:creationId xmlns:p14="http://schemas.microsoft.com/office/powerpoint/2010/main" val="2654668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
        <p:nvSpPr>
          <p:cNvPr id="8" name="Content Placeholder 7">
            <a:extLst>
              <a:ext uri="{FF2B5EF4-FFF2-40B4-BE49-F238E27FC236}">
                <a16:creationId xmlns:a16="http://schemas.microsoft.com/office/drawing/2014/main" id="{1BF01EA2-2F97-2E44-BA34-27578A027DAC}"/>
              </a:ext>
            </a:extLst>
          </p:cNvPr>
          <p:cNvSpPr>
            <a:spLocks noGrp="1"/>
          </p:cNvSpPr>
          <p:nvPr>
            <p:ph type="body" idx="3"/>
          </p:nvPr>
        </p:nvSpPr>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This is a a GitHub repository, GitHub pages and example project for the course:</a:t>
            </a:r>
          </a:p>
          <a:p>
            <a:pPr lvl="1">
              <a:spcBef>
                <a:spcPts val="0"/>
              </a:spcBef>
              <a:spcAft>
                <a:spcPts val="200"/>
              </a:spcAft>
            </a:pPr>
            <a:r>
              <a:rPr lang="en-US" sz="1400" dirty="0">
                <a:hlinkClick r:id="rId4"/>
              </a:rPr>
              <a:t>https://donald-f-ferguson.github.io/W4111-Introduction-to-Databases-New/</a:t>
            </a:r>
            <a:endParaRPr lang="en-US" sz="1400" dirty="0"/>
          </a:p>
          <a:p>
            <a:pPr lvl="1">
              <a:spcBef>
                <a:spcPts val="0"/>
              </a:spcBef>
              <a:spcAft>
                <a:spcPts val="200"/>
              </a:spcAft>
            </a:pPr>
            <a:r>
              <a:rPr lang="en-US" sz="1400" dirty="0">
                <a:hlinkClick r:id="rId5"/>
              </a:rPr>
              <a:t>https://github.com/donald-f-ferguson/W4111-Introduction-to-Databases-New</a:t>
            </a:r>
            <a:r>
              <a:rPr lang="en-US" sz="1400" dirty="0"/>
              <a:t> </a:t>
            </a:r>
          </a:p>
          <a:p>
            <a:pPr lvl="1">
              <a:spcBef>
                <a:spcPts val="0"/>
              </a:spcBef>
              <a:spcAft>
                <a:spcPts val="200"/>
              </a:spcAft>
            </a:pPr>
            <a:r>
              <a:rPr lang="en-US" sz="1400" dirty="0">
                <a:hlinkClick r:id="rId6"/>
              </a:rPr>
              <a:t>https://github.com/donald-f-ferguson/W4111-Project-Template</a:t>
            </a:r>
            <a:r>
              <a:rPr lang="en-US" sz="1400" dirty="0"/>
              <a:t> </a:t>
            </a:r>
          </a:p>
          <a:p>
            <a:pPr>
              <a:spcBef>
                <a:spcPts val="0"/>
              </a:spcBef>
              <a:spcAft>
                <a:spcPts val="200"/>
              </a:spcAft>
            </a:pPr>
            <a:r>
              <a:rPr lang="en-US" sz="1600" dirty="0"/>
              <a:t>There may be individual repositories for some homework assignments.</a:t>
            </a:r>
          </a:p>
          <a:p>
            <a:pPr>
              <a:spcBef>
                <a:spcPts val="0"/>
              </a:spcBef>
              <a:spcAft>
                <a:spcPts val="200"/>
              </a:spcAft>
            </a:pPr>
            <a:r>
              <a:rPr lang="en-US" sz="1600" dirty="0"/>
              <a:t>HW0 explains how to set up your laptop/PC/Mac for the course. You will install:</a:t>
            </a:r>
          </a:p>
          <a:p>
            <a:pPr lvl="1">
              <a:spcBef>
                <a:spcPts val="0"/>
              </a:spcBef>
              <a:spcAft>
                <a:spcPts val="200"/>
              </a:spcAft>
            </a:pPr>
            <a:r>
              <a:rPr lang="en-US" sz="1400" dirty="0"/>
              <a:t>There is a repo for HW0 (</a:t>
            </a:r>
            <a:r>
              <a:rPr lang="en-US" sz="1400" dirty="0">
                <a:hlinkClick r:id="rId7"/>
              </a:rPr>
              <a:t>https://github.com/donald-f-ferguson/S25-W4111-HW0</a:t>
            </a:r>
            <a:r>
              <a:rPr lang="en-US" sz="1400" dirty="0"/>
              <a:t>).</a:t>
            </a:r>
          </a:p>
          <a:p>
            <a:pPr lvl="1">
              <a:spcBef>
                <a:spcPts val="0"/>
              </a:spcBef>
              <a:spcAft>
                <a:spcPts val="200"/>
              </a:spcAft>
            </a:pPr>
            <a:r>
              <a:rPr lang="en-US" sz="1400" dirty="0"/>
              <a:t>It explains how to install Git, </a:t>
            </a:r>
            <a:r>
              <a:rPr lang="en-US" sz="1400" dirty="0" err="1"/>
              <a:t>Jupyter</a:t>
            </a:r>
            <a:r>
              <a:rPr lang="en-US" sz="1400" dirty="0"/>
              <a:t> Notebook, PyCharm, </a:t>
            </a:r>
            <a:r>
              <a:rPr lang="en-US" sz="1400" dirty="0" err="1"/>
              <a:t>DataGrip</a:t>
            </a:r>
            <a:r>
              <a:rPr lang="en-US" sz="1400" dirty="0"/>
              <a:t>, MySQL Sever Community Edition.</a:t>
            </a:r>
            <a:br>
              <a:rPr lang="en-US" sz="1400" dirty="0"/>
            </a:br>
            <a:r>
              <a:rPr lang="en-US" sz="1400" dirty="0"/>
              <a:t>It tests the environment. HW0 is submitting the tests to show you set it up.</a:t>
            </a:r>
          </a:p>
          <a:p>
            <a:pPr lvl="1">
              <a:spcBef>
                <a:spcPts val="0"/>
              </a:spcBef>
              <a:spcAft>
                <a:spcPts val="200"/>
              </a:spcAft>
            </a:pPr>
            <a:r>
              <a:rPr lang="en-US" sz="1400" dirty="0"/>
              <a:t>There will be a recitation.</a:t>
            </a:r>
          </a:p>
        </p:txBody>
      </p:sp>
    </p:spTree>
    <p:extLst>
      <p:ext uri="{BB962C8B-B14F-4D97-AF65-F5344CB8AC3E}">
        <p14:creationId xmlns:p14="http://schemas.microsoft.com/office/powerpoint/2010/main" val="371504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F337-3DC4-D75C-45FA-38B7CE700F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C2127-C13F-A6AC-6AB8-1BA8281BC271}"/>
              </a:ext>
            </a:extLst>
          </p:cNvPr>
          <p:cNvSpPr>
            <a:spLocks noGrp="1"/>
          </p:cNvSpPr>
          <p:nvPr>
            <p:ph idx="1"/>
          </p:nvPr>
        </p:nvSpPr>
        <p:spPr/>
        <p:txBody>
          <a:bodyPr/>
          <a:lstStyle/>
          <a:p>
            <a:pPr>
              <a:lnSpc>
                <a:spcPct val="100000"/>
              </a:lnSpc>
              <a:spcBef>
                <a:spcPts val="0"/>
              </a:spcBef>
              <a:spcAft>
                <a:spcPts val="300"/>
              </a:spcAft>
            </a:pPr>
            <a:r>
              <a:rPr lang="en-US" dirty="0"/>
              <a:t>An overview of data and database concepts</a:t>
            </a:r>
          </a:p>
        </p:txBody>
      </p:sp>
    </p:spTree>
    <p:extLst>
      <p:ext uri="{BB962C8B-B14F-4D97-AF65-F5344CB8AC3E}">
        <p14:creationId xmlns:p14="http://schemas.microsoft.com/office/powerpoint/2010/main" val="2679670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CD8C4-0547-A711-EDD4-E53BBAEA0F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7A407-C694-2A87-1E5C-23DFB79EF087}"/>
              </a:ext>
            </a:extLst>
          </p:cNvPr>
          <p:cNvSpPr>
            <a:spLocks noGrp="1"/>
          </p:cNvSpPr>
          <p:nvPr>
            <p:ph idx="1"/>
          </p:nvPr>
        </p:nvSpPr>
        <p:spPr/>
        <p:txBody>
          <a:bodyPr/>
          <a:lstStyle/>
          <a:p>
            <a:r>
              <a:rPr lang="en-US" dirty="0"/>
              <a:t>Basic Concepts and Background</a:t>
            </a:r>
          </a:p>
        </p:txBody>
      </p:sp>
    </p:spTree>
    <p:extLst>
      <p:ext uri="{BB962C8B-B14F-4D97-AF65-F5344CB8AC3E}">
        <p14:creationId xmlns:p14="http://schemas.microsoft.com/office/powerpoint/2010/main" val="135326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Outline</a:t>
            </a:r>
          </a:p>
        </p:txBody>
      </p:sp>
      <p:sp>
        <p:nvSpPr>
          <p:cNvPr id="7170" name="Rectangle 3"/>
          <p:cNvSpPr>
            <a:spLocks noGrp="1" noChangeArrowheads="1"/>
          </p:cNvSpPr>
          <p:nvPr>
            <p:ph idx="1"/>
          </p:nvPr>
        </p:nvSpPr>
        <p:spPr>
          <a:xfrm>
            <a:off x="1719263" y="820343"/>
            <a:ext cx="5888546" cy="2653776"/>
          </a:xfrm>
        </p:spPr>
        <p:txBody>
          <a:bodyPr vert="horz" wrap="square" lIns="68580" tIns="45720" rIns="91440" bIns="45720" numCol="1" anchor="t" anchorCtr="0" compatLnSpc="1">
            <a:prstTxWarp prst="textNoShape">
              <a:avLst/>
            </a:prstTxWarp>
          </a:bodyPr>
          <a:lstStyle/>
          <a:p>
            <a:pPr indent="-274320"/>
            <a:r>
              <a:rPr lang="en-US" altLang="en-US" dirty="0"/>
              <a:t>Database-System Applications</a:t>
            </a:r>
          </a:p>
          <a:p>
            <a:pPr indent="-274320"/>
            <a:r>
              <a:rPr lang="en-US" altLang="en-US" dirty="0"/>
              <a:t>Purpose of Database Systems</a:t>
            </a:r>
          </a:p>
          <a:p>
            <a:pPr indent="-274320"/>
            <a:r>
              <a:rPr lang="en-US" altLang="en-US" dirty="0"/>
              <a:t>View of Data</a:t>
            </a:r>
          </a:p>
          <a:p>
            <a:pPr indent="-274320"/>
            <a:r>
              <a:rPr lang="en-US" altLang="en-US" dirty="0"/>
              <a:t>Database Languages</a:t>
            </a:r>
          </a:p>
          <a:p>
            <a:pPr indent="-274320"/>
            <a:r>
              <a:rPr lang="en-US" altLang="en-US" dirty="0"/>
              <a:t>Database Design</a:t>
            </a:r>
          </a:p>
          <a:p>
            <a:pPr indent="-274320"/>
            <a:r>
              <a:rPr lang="en-US" altLang="en-US" dirty="0"/>
              <a:t>Database Engine</a:t>
            </a:r>
          </a:p>
          <a:p>
            <a:pPr indent="-274320"/>
            <a:r>
              <a:rPr lang="en-US" altLang="en-US" dirty="0"/>
              <a:t>Database Architecture</a:t>
            </a:r>
          </a:p>
          <a:p>
            <a:pPr indent="-274320"/>
            <a:r>
              <a:rPr lang="en-US" altLang="en-US" dirty="0"/>
              <a:t>Database Users and Administrators</a:t>
            </a:r>
          </a:p>
          <a:p>
            <a:pPr indent="-274320"/>
            <a:r>
              <a:rPr lang="en-US" altLang="en-US" dirty="0"/>
              <a:t>History of Database Systems</a:t>
            </a:r>
          </a:p>
        </p:txBody>
      </p:sp>
      <p:sp>
        <p:nvSpPr>
          <p:cNvPr id="2" name="TextBox 1">
            <a:extLst>
              <a:ext uri="{FF2B5EF4-FFF2-40B4-BE49-F238E27FC236}">
                <a16:creationId xmlns:a16="http://schemas.microsoft.com/office/drawing/2014/main" id="{F3F00740-AD59-8050-BC91-7FBF35BB7AC8}"/>
              </a:ext>
            </a:extLst>
          </p:cNvPr>
          <p:cNvSpPr txBox="1"/>
          <p:nvPr/>
        </p:nvSpPr>
        <p:spPr>
          <a:xfrm>
            <a:off x="4700707" y="555327"/>
            <a:ext cx="4329583" cy="4247317"/>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When you see a slide formatted this</a:t>
            </a:r>
            <a:br>
              <a:rPr lang="en-US" dirty="0">
                <a:solidFill>
                  <a:srgbClr val="FF0000"/>
                </a:solidFill>
              </a:rPr>
            </a:br>
            <a:r>
              <a:rPr lang="en-US" dirty="0">
                <a:solidFill>
                  <a:srgbClr val="FF0000"/>
                </a:solidFill>
              </a:rPr>
              <a:t>way, it is directly copied from the slides</a:t>
            </a:r>
            <a:br>
              <a:rPr lang="en-US" dirty="0">
                <a:solidFill>
                  <a:srgbClr val="FF0000"/>
                </a:solidFill>
              </a:rPr>
            </a:br>
            <a:r>
              <a:rPr lang="en-US" dirty="0">
                <a:solidFill>
                  <a:srgbClr val="FF0000"/>
                </a:solidFill>
              </a:rPr>
              <a:t>associated with the recommended</a:t>
            </a:r>
            <a:br>
              <a:rPr lang="en-US" dirty="0">
                <a:solidFill>
                  <a:srgbClr val="FF0000"/>
                </a:solidFill>
              </a:rPr>
            </a:br>
            <a:r>
              <a:rPr lang="en-US" dirty="0">
                <a:solidFill>
                  <a:srgbClr val="FF0000"/>
                </a:solidFill>
              </a:rPr>
              <a:t>textbook.</a:t>
            </a:r>
          </a:p>
          <a:p>
            <a:pPr marL="285750" indent="-285750">
              <a:buFont typeface="Arial" panose="020B0604020202020204" pitchFamily="34" charset="0"/>
              <a:buChar char="•"/>
            </a:pPr>
            <a:r>
              <a:rPr lang="en-US" dirty="0">
                <a:solidFill>
                  <a:srgbClr val="FF0000"/>
                </a:solidFill>
              </a:rPr>
              <a:t>Typically, my comments and annotations,</a:t>
            </a:r>
            <a:br>
              <a:rPr lang="en-US" dirty="0">
                <a:solidFill>
                  <a:srgbClr val="FF0000"/>
                </a:solidFill>
              </a:rPr>
            </a:br>
            <a:r>
              <a:rPr lang="en-US" dirty="0">
                <a:solidFill>
                  <a:srgbClr val="FF0000"/>
                </a:solidFill>
              </a:rPr>
              <a:t>if I added any, are in read text.</a:t>
            </a:r>
          </a:p>
          <a:p>
            <a:pPr marL="285750" indent="-285750">
              <a:buFont typeface="Arial" panose="020B0604020202020204" pitchFamily="34" charset="0"/>
              <a:buChar char="•"/>
            </a:pPr>
            <a:r>
              <a:rPr lang="en-US" dirty="0">
                <a:solidFill>
                  <a:srgbClr val="FF0000"/>
                </a:solidFill>
              </a:rPr>
              <a:t>Cover this basic material, which you</a:t>
            </a:r>
            <a:br>
              <a:rPr lang="en-US" dirty="0">
                <a:solidFill>
                  <a:srgbClr val="FF0000"/>
                </a:solidFill>
              </a:rPr>
            </a:br>
            <a:r>
              <a:rPr lang="en-US" dirty="0">
                <a:solidFill>
                  <a:srgbClr val="FF0000"/>
                </a:solidFill>
              </a:rPr>
              <a:t>can read is not a good use of lecture</a:t>
            </a:r>
            <a:br>
              <a:rPr lang="en-US" dirty="0">
                <a:solidFill>
                  <a:srgbClr val="FF0000"/>
                </a:solidFill>
              </a:rPr>
            </a:br>
            <a:r>
              <a:rPr lang="en-US" dirty="0">
                <a:solidFill>
                  <a:srgbClr val="FF0000"/>
                </a:solidFill>
              </a:rPr>
              <a:t>time. </a:t>
            </a:r>
          </a:p>
          <a:p>
            <a:pPr marL="285750" indent="-285750">
              <a:buFont typeface="Arial" panose="020B0604020202020204" pitchFamily="34" charset="0"/>
              <a:buChar char="•"/>
            </a:pPr>
            <a:r>
              <a:rPr lang="en-US" dirty="0">
                <a:solidFill>
                  <a:srgbClr val="FF0000"/>
                </a:solidFill>
              </a:rPr>
              <a:t>I expect you to read the slides and</a:t>
            </a:r>
            <a:br>
              <a:rPr lang="en-US" dirty="0">
                <a:solidFill>
                  <a:srgbClr val="FF0000"/>
                </a:solidFill>
              </a:rPr>
            </a:br>
            <a:r>
              <a:rPr lang="en-US" dirty="0">
                <a:solidFill>
                  <a:srgbClr val="FF0000"/>
                </a:solidFill>
              </a:rPr>
              <a:t>understand the content.</a:t>
            </a:r>
          </a:p>
          <a:p>
            <a:pPr marL="285750" indent="-285750">
              <a:buFont typeface="Arial" panose="020B0604020202020204" pitchFamily="34" charset="0"/>
              <a:buChar char="•"/>
            </a:pPr>
            <a:r>
              <a:rPr lang="en-US" dirty="0">
                <a:solidFill>
                  <a:srgbClr val="FF0000"/>
                </a:solidFill>
              </a:rPr>
              <a:t>HW1 will check that you understand</a:t>
            </a:r>
            <a:br>
              <a:rPr lang="en-US" dirty="0">
                <a:solidFill>
                  <a:srgbClr val="FF0000"/>
                </a:solidFill>
              </a:rPr>
            </a:br>
            <a:r>
              <a:rPr lang="en-US" dirty="0">
                <a:solidFill>
                  <a:srgbClr val="FF0000"/>
                </a:solidFill>
              </a:rPr>
              <a:t>the material.</a:t>
            </a:r>
          </a:p>
          <a:p>
            <a:pPr marL="285750" indent="-285750">
              <a:buFont typeface="Arial" panose="020B0604020202020204" pitchFamily="34" charset="0"/>
              <a:buChar char="•"/>
            </a:pPr>
            <a:r>
              <a:rPr lang="en-US" dirty="0">
                <a:solidFill>
                  <a:srgbClr val="FF0000"/>
                </a:solidFill>
              </a:rPr>
              <a:t>Future lectures and HW assume you</a:t>
            </a:r>
            <a:br>
              <a:rPr lang="en-US" dirty="0">
                <a:solidFill>
                  <a:srgbClr val="FF0000"/>
                </a:solidFill>
              </a:rPr>
            </a:br>
            <a:r>
              <a:rPr lang="en-US" dirty="0">
                <a:solidFill>
                  <a:srgbClr val="FF0000"/>
                </a:solidFill>
              </a:rPr>
              <a:t>read and understand the material.</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D34-D85A-3DD3-EE61-26DC76D882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01DD4A-19E4-8D7F-9C3E-353D9DA1B387}"/>
              </a:ext>
            </a:extLst>
          </p:cNvPr>
          <p:cNvSpPr>
            <a:spLocks noGrp="1"/>
          </p:cNvSpPr>
          <p:nvPr>
            <p:ph idx="1"/>
          </p:nvPr>
        </p:nvSpPr>
        <p:spPr/>
        <p:txBody>
          <a:bodyPr/>
          <a:lstStyle/>
          <a:p>
            <a:r>
              <a:rPr lang="en-US" dirty="0"/>
              <a:t>Some Observations about Data</a:t>
            </a:r>
          </a:p>
        </p:txBody>
      </p:sp>
    </p:spTree>
    <p:extLst>
      <p:ext uri="{BB962C8B-B14F-4D97-AF65-F5344CB8AC3E}">
        <p14:creationId xmlns:p14="http://schemas.microsoft.com/office/powerpoint/2010/main" val="683925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D66B-6B6E-E2EE-2D0C-D18BA59763F1}"/>
              </a:ext>
            </a:extLst>
          </p:cNvPr>
          <p:cNvSpPr>
            <a:spLocks noGrp="1"/>
          </p:cNvSpPr>
          <p:nvPr>
            <p:ph type="title"/>
          </p:nvPr>
        </p:nvSpPr>
        <p:spPr/>
        <p:txBody>
          <a:bodyPr/>
          <a:lstStyle/>
          <a:p>
            <a:r>
              <a:rPr lang="en-US" dirty="0"/>
              <a:t>5 Vs of Data</a:t>
            </a:r>
          </a:p>
        </p:txBody>
      </p:sp>
      <p:pic>
        <p:nvPicPr>
          <p:cNvPr id="4" name="Picture 3">
            <a:extLst>
              <a:ext uri="{FF2B5EF4-FFF2-40B4-BE49-F238E27FC236}">
                <a16:creationId xmlns:a16="http://schemas.microsoft.com/office/drawing/2014/main" id="{B5CA1DB0-4A8B-F237-2225-48DB7CBEDE4E}"/>
              </a:ext>
            </a:extLst>
          </p:cNvPr>
          <p:cNvPicPr>
            <a:picLocks noChangeAspect="1"/>
          </p:cNvPicPr>
          <p:nvPr/>
        </p:nvPicPr>
        <p:blipFill>
          <a:blip r:embed="rId2"/>
          <a:stretch>
            <a:fillRect/>
          </a:stretch>
        </p:blipFill>
        <p:spPr>
          <a:xfrm>
            <a:off x="625935" y="528112"/>
            <a:ext cx="6921418" cy="4101037"/>
          </a:xfrm>
          <a:prstGeom prst="rect">
            <a:avLst/>
          </a:prstGeom>
        </p:spPr>
      </p:pic>
    </p:spTree>
    <p:extLst>
      <p:ext uri="{BB962C8B-B14F-4D97-AF65-F5344CB8AC3E}">
        <p14:creationId xmlns:p14="http://schemas.microsoft.com/office/powerpoint/2010/main" val="1377557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304-5DE0-31FA-8DA1-5EFF3F7BB265}"/>
              </a:ext>
            </a:extLst>
          </p:cNvPr>
          <p:cNvSpPr>
            <a:spLocks noGrp="1"/>
          </p:cNvSpPr>
          <p:nvPr>
            <p:ph type="title"/>
          </p:nvPr>
        </p:nvSpPr>
        <p:spPr/>
        <p:txBody>
          <a:bodyPr/>
          <a:lstStyle/>
          <a:p>
            <a:r>
              <a:rPr lang="en-US" dirty="0"/>
              <a:t>Types of Data</a:t>
            </a:r>
          </a:p>
        </p:txBody>
      </p:sp>
      <p:sp>
        <p:nvSpPr>
          <p:cNvPr id="3" name="Text Placeholder 2">
            <a:extLst>
              <a:ext uri="{FF2B5EF4-FFF2-40B4-BE49-F238E27FC236}">
                <a16:creationId xmlns:a16="http://schemas.microsoft.com/office/drawing/2014/main" id="{EE0BBCA2-9075-6851-C453-122AB370B59F}"/>
              </a:ext>
            </a:extLst>
          </p:cNvPr>
          <p:cNvSpPr>
            <a:spLocks noGrp="1"/>
          </p:cNvSpPr>
          <p:nvPr>
            <p:ph type="body" idx="3"/>
          </p:nvPr>
        </p:nvSpPr>
        <p:spPr/>
        <p:txBody>
          <a:bodyPr/>
          <a:lstStyle/>
          <a:p>
            <a:pPr marL="85725" indent="0">
              <a:buNone/>
            </a:pPr>
            <a:r>
              <a:rPr lang="en-US" dirty="0"/>
              <a:t>In general, there are three broad-categories/type of data:</a:t>
            </a:r>
          </a:p>
          <a:p>
            <a:r>
              <a:rPr lang="en-US" dirty="0"/>
              <a:t>Structured:</a:t>
            </a:r>
          </a:p>
          <a:p>
            <a:pPr lvl="1"/>
            <a:r>
              <a:rPr lang="en-US" dirty="0"/>
              <a:t>Every instance of data is from some well-defined “class/category/schema” that defines:</a:t>
            </a:r>
          </a:p>
          <a:p>
            <a:pPr lvl="2"/>
            <a:r>
              <a:rPr lang="en-US" dirty="0"/>
              <a:t>Properties, their types, etc.</a:t>
            </a:r>
          </a:p>
          <a:p>
            <a:pPr lvl="2"/>
            <a:r>
              <a:rPr lang="en-US" dirty="0"/>
              <a:t>Relationships between data instances, their types and constraints, etc.</a:t>
            </a:r>
          </a:p>
          <a:p>
            <a:pPr lvl="1"/>
            <a:r>
              <a:rPr lang="en-US" dirty="0"/>
              <a:t>The canonical models are SQL and the relational model.</a:t>
            </a:r>
          </a:p>
          <a:p>
            <a:r>
              <a:rPr lang="en-US" dirty="0"/>
              <a:t>Semi-structured: “You know it when you see it.”</a:t>
            </a:r>
          </a:p>
          <a:p>
            <a:pPr lvl="1"/>
            <a:r>
              <a:rPr lang="en-US" dirty="0"/>
              <a:t>There is clearly some structure or pattern to the data,</a:t>
            </a:r>
          </a:p>
          <a:p>
            <a:pPr lvl="1"/>
            <a:r>
              <a:rPr lang="en-US" dirty="0"/>
              <a:t>But it is not rigorously applied and constrained.</a:t>
            </a:r>
          </a:p>
          <a:p>
            <a:pPr lvl="1"/>
            <a:r>
              <a:rPr lang="en-US" dirty="0"/>
              <a:t>The canonical example is documents, e.g. JSON.</a:t>
            </a:r>
          </a:p>
          <a:p>
            <a:r>
              <a:rPr lang="en-US" dirty="0"/>
              <a:t>Unstructured:</a:t>
            </a:r>
          </a:p>
          <a:p>
            <a:pPr lvl="1"/>
            <a:r>
              <a:rPr lang="en-US" dirty="0"/>
              <a:t>A data instance is just a bunch of bytes and the internal content is not clear.</a:t>
            </a:r>
          </a:p>
          <a:p>
            <a:pPr lvl="1"/>
            <a:r>
              <a:rPr lang="en-US" dirty="0"/>
              <a:t>Examples are photographs, movies, … …</a:t>
            </a:r>
          </a:p>
        </p:txBody>
      </p:sp>
    </p:spTree>
    <p:extLst>
      <p:ext uri="{BB962C8B-B14F-4D97-AF65-F5344CB8AC3E}">
        <p14:creationId xmlns:p14="http://schemas.microsoft.com/office/powerpoint/2010/main" val="3636265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A207-4EE4-A01E-0017-D4B9775111C7}"/>
              </a:ext>
            </a:extLst>
          </p:cNvPr>
          <p:cNvSpPr>
            <a:spLocks noGrp="1"/>
          </p:cNvSpPr>
          <p:nvPr>
            <p:ph type="title"/>
          </p:nvPr>
        </p:nvSpPr>
        <p:spPr/>
        <p:txBody>
          <a:bodyPr/>
          <a:lstStyle/>
          <a:p>
            <a:r>
              <a:rPr lang="en-US" dirty="0"/>
              <a:t>Category of Data</a:t>
            </a:r>
          </a:p>
        </p:txBody>
      </p:sp>
      <p:sp>
        <p:nvSpPr>
          <p:cNvPr id="3" name="Text Placeholder 2">
            <a:extLst>
              <a:ext uri="{FF2B5EF4-FFF2-40B4-BE49-F238E27FC236}">
                <a16:creationId xmlns:a16="http://schemas.microsoft.com/office/drawing/2014/main" id="{F164C826-6DC4-2AB9-CEBC-D386CFE2002C}"/>
              </a:ext>
            </a:extLst>
          </p:cNvPr>
          <p:cNvSpPr>
            <a:spLocks noGrp="1"/>
          </p:cNvSpPr>
          <p:nvPr>
            <p:ph type="body" idx="3"/>
          </p:nvPr>
        </p:nvSpPr>
        <p:spPr>
          <a:xfrm>
            <a:off x="424119" y="2938224"/>
            <a:ext cx="7914375" cy="1771650"/>
          </a:xfrm>
        </p:spPr>
        <p:txBody>
          <a:bodyPr/>
          <a:lstStyle/>
          <a:p>
            <a:r>
              <a:rPr lang="en-US" dirty="0"/>
              <a:t>These are important distinctions, but</a:t>
            </a:r>
            <a:br>
              <a:rPr lang="en-US" dirty="0"/>
            </a:br>
            <a:r>
              <a:rPr lang="en-US" dirty="0"/>
              <a:t>are not rigorously defined.</a:t>
            </a:r>
          </a:p>
          <a:p>
            <a:r>
              <a:rPr lang="en-US" dirty="0"/>
              <a:t>The validity constraints you have on data typically determines the “category,” which in turn determines the database product you use.</a:t>
            </a:r>
          </a:p>
        </p:txBody>
      </p:sp>
      <p:pic>
        <p:nvPicPr>
          <p:cNvPr id="1026" name="Picture 2">
            <a:extLst>
              <a:ext uri="{FF2B5EF4-FFF2-40B4-BE49-F238E27FC236}">
                <a16:creationId xmlns:a16="http://schemas.microsoft.com/office/drawing/2014/main" id="{1D878E3B-D895-AE8A-D0C7-AC299F45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168"/>
            <a:ext cx="4658502" cy="1783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F3940-52E2-740E-69A5-DFDC957D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38124"/>
            <a:ext cx="3649793" cy="33528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7B65F-410B-BE63-F0BA-4D588FEE9FF7}"/>
              </a:ext>
            </a:extLst>
          </p:cNvPr>
          <p:cNvSpPr txBox="1"/>
          <p:nvPr/>
        </p:nvSpPr>
        <p:spPr>
          <a:xfrm>
            <a:off x="3810000" y="5000"/>
            <a:ext cx="5889702" cy="246221"/>
          </a:xfrm>
          <a:prstGeom prst="rect">
            <a:avLst/>
          </a:prstGeom>
          <a:noFill/>
        </p:spPr>
        <p:txBody>
          <a:bodyPr wrap="square">
            <a:spAutoFit/>
          </a:bodyPr>
          <a:lstStyle/>
          <a:p>
            <a:r>
              <a:rPr lang="en-US" sz="1000" dirty="0"/>
              <a:t>https://</a:t>
            </a:r>
            <a:r>
              <a:rPr lang="en-US" sz="1000" dirty="0" err="1"/>
              <a:t>www.docsumo.com</a:t>
            </a:r>
            <a:r>
              <a:rPr lang="en-US" sz="1000" dirty="0"/>
              <a:t>/blogs/data-extraction/structured-vs-unstructured-vs-</a:t>
            </a:r>
            <a:r>
              <a:rPr lang="en-US" sz="1000" dirty="0" err="1"/>
              <a:t>semistructured</a:t>
            </a:r>
            <a:endParaRPr lang="en-US" sz="1000" dirty="0"/>
          </a:p>
        </p:txBody>
      </p:sp>
      <p:sp>
        <p:nvSpPr>
          <p:cNvPr id="7" name="TextBox 6">
            <a:extLst>
              <a:ext uri="{FF2B5EF4-FFF2-40B4-BE49-F238E27FC236}">
                <a16:creationId xmlns:a16="http://schemas.microsoft.com/office/drawing/2014/main" id="{DC6E7AC4-D684-1496-3926-F452B9C3A5F2}"/>
              </a:ext>
            </a:extLst>
          </p:cNvPr>
          <p:cNvSpPr txBox="1"/>
          <p:nvPr/>
        </p:nvSpPr>
        <p:spPr>
          <a:xfrm>
            <a:off x="10303" y="2448639"/>
            <a:ext cx="4873082" cy="246221"/>
          </a:xfrm>
          <a:prstGeom prst="rect">
            <a:avLst/>
          </a:prstGeom>
          <a:noFill/>
        </p:spPr>
        <p:txBody>
          <a:bodyPr wrap="square">
            <a:spAutoFit/>
          </a:bodyPr>
          <a:lstStyle/>
          <a:p>
            <a:r>
              <a:rPr lang="en-US" sz="1000" dirty="0"/>
              <a:t>https://</a:t>
            </a:r>
            <a:r>
              <a:rPr lang="en-US" sz="1000" dirty="0" err="1"/>
              <a:t>mycloudwiki.com</a:t>
            </a:r>
            <a:r>
              <a:rPr lang="en-US" sz="1000" dirty="0"/>
              <a:t>/</a:t>
            </a:r>
            <a:r>
              <a:rPr lang="en-US" sz="1000" dirty="0" err="1"/>
              <a:t>san</a:t>
            </a:r>
            <a:r>
              <a:rPr lang="en-US" sz="1000" dirty="0"/>
              <a:t>/data-and-information-basics/</a:t>
            </a:r>
          </a:p>
        </p:txBody>
      </p:sp>
    </p:spTree>
    <p:extLst>
      <p:ext uri="{BB962C8B-B14F-4D97-AF65-F5344CB8AC3E}">
        <p14:creationId xmlns:p14="http://schemas.microsoft.com/office/powerpoint/2010/main" val="1317303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A269C-E4C6-12EF-529D-FE26C704FF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2A1F28-71BA-45D1-1C03-920FB573B5D7}"/>
              </a:ext>
            </a:extLst>
          </p:cNvPr>
          <p:cNvSpPr>
            <a:spLocks noGrp="1"/>
          </p:cNvSpPr>
          <p:nvPr>
            <p:ph idx="1"/>
          </p:nvPr>
        </p:nvSpPr>
        <p:spPr/>
        <p:txBody>
          <a:bodyPr/>
          <a:lstStyle/>
          <a:p>
            <a:r>
              <a:rPr lang="en-US" dirty="0"/>
              <a:t>Database Applications</a:t>
            </a:r>
          </a:p>
        </p:txBody>
      </p:sp>
    </p:spTree>
    <p:extLst>
      <p:ext uri="{BB962C8B-B14F-4D97-AF65-F5344CB8AC3E}">
        <p14:creationId xmlns:p14="http://schemas.microsoft.com/office/powerpoint/2010/main" val="17225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 the “tip of the iceberg.”</a:t>
            </a:r>
          </a:p>
          <a:p>
            <a:r>
              <a:rPr lang="en-US" sz="1400" dirty="0"/>
              <a:t>Data engineering is a necessary condition for producing analyzable</a:t>
            </a:r>
            <a:br>
              <a:rPr lang="en-US" sz="1400" dirty="0"/>
            </a:br>
            <a:r>
              <a:rPr lang="en-US" sz="1400" dirty="0"/>
              <a:t>data. This is often more 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D0CB0-909B-96FC-3D21-497584A8EC90}"/>
              </a:ext>
            </a:extLst>
          </p:cNvPr>
          <p:cNvSpPr>
            <a:spLocks noGrp="1"/>
          </p:cNvSpPr>
          <p:nvPr>
            <p:ph type="title"/>
          </p:nvPr>
        </p:nvSpPr>
        <p:spPr/>
        <p:txBody>
          <a:bodyPr/>
          <a:lstStyle/>
          <a:p>
            <a:r>
              <a:rPr lang="en-US" dirty="0"/>
              <a:t>Course Project</a:t>
            </a:r>
          </a:p>
        </p:txBody>
      </p:sp>
      <p:pic>
        <p:nvPicPr>
          <p:cNvPr id="4" name="Picture 3">
            <a:extLst>
              <a:ext uri="{FF2B5EF4-FFF2-40B4-BE49-F238E27FC236}">
                <a16:creationId xmlns:a16="http://schemas.microsoft.com/office/drawing/2014/main" id="{33F4892C-2156-B55B-8D19-9E378BCBE41E}"/>
              </a:ext>
            </a:extLst>
          </p:cNvPr>
          <p:cNvPicPr>
            <a:picLocks noChangeAspect="1"/>
          </p:cNvPicPr>
          <p:nvPr/>
        </p:nvPicPr>
        <p:blipFill>
          <a:blip r:embed="rId2"/>
          <a:stretch>
            <a:fillRect/>
          </a:stretch>
        </p:blipFill>
        <p:spPr>
          <a:xfrm>
            <a:off x="457200" y="542704"/>
            <a:ext cx="5617225" cy="4058092"/>
          </a:xfrm>
          <a:prstGeom prst="rect">
            <a:avLst/>
          </a:prstGeom>
        </p:spPr>
      </p:pic>
      <p:sp>
        <p:nvSpPr>
          <p:cNvPr id="5" name="TextBox 4">
            <a:extLst>
              <a:ext uri="{FF2B5EF4-FFF2-40B4-BE49-F238E27FC236}">
                <a16:creationId xmlns:a16="http://schemas.microsoft.com/office/drawing/2014/main" id="{34361EA8-FD71-DD42-F71F-5CD7E07A3B7A}"/>
              </a:ext>
            </a:extLst>
          </p:cNvPr>
          <p:cNvSpPr txBox="1"/>
          <p:nvPr/>
        </p:nvSpPr>
        <p:spPr>
          <a:xfrm>
            <a:off x="4546756" y="2419350"/>
            <a:ext cx="4140044" cy="2031325"/>
          </a:xfrm>
          <a:prstGeom prst="rect">
            <a:avLst/>
          </a:prstGeom>
          <a:noFill/>
        </p:spPr>
        <p:txBody>
          <a:bodyPr wrap="none" rtlCol="0">
            <a:spAutoFit/>
          </a:bodyPr>
          <a:lstStyle/>
          <a:p>
            <a:r>
              <a:rPr lang="en-US" dirty="0"/>
              <a:t>Notes to DFF:</a:t>
            </a:r>
          </a:p>
          <a:p>
            <a:pPr marL="285750" indent="-285750">
              <a:buFont typeface="Arial" panose="020B0604020202020204" pitchFamily="34" charset="0"/>
              <a:buChar char="•"/>
            </a:pPr>
            <a:r>
              <a:rPr lang="en-US" dirty="0"/>
              <a:t>Explain diagram.</a:t>
            </a:r>
          </a:p>
          <a:p>
            <a:pPr marL="285750" indent="-285750">
              <a:buFont typeface="Arial" panose="020B0604020202020204" pitchFamily="34" charset="0"/>
              <a:buChar char="•"/>
            </a:pPr>
            <a:r>
              <a:rPr lang="en-US" dirty="0"/>
              <a:t>Walk through the project template.</a:t>
            </a:r>
          </a:p>
          <a:p>
            <a:endParaRPr lang="en-US" dirty="0"/>
          </a:p>
          <a:p>
            <a:r>
              <a:rPr lang="en-US" dirty="0"/>
              <a:t>We will see more detail on these concepts</a:t>
            </a:r>
            <a:br>
              <a:rPr lang="en-US" dirty="0"/>
            </a:br>
            <a:r>
              <a:rPr lang="en-US" dirty="0"/>
              <a:t>and how implement them during</a:t>
            </a:r>
            <a:br>
              <a:rPr lang="en-US" dirty="0"/>
            </a:br>
            <a:r>
              <a:rPr lang="en-US" dirty="0"/>
              <a:t>the semester.</a:t>
            </a:r>
          </a:p>
        </p:txBody>
      </p:sp>
      <p:sp>
        <p:nvSpPr>
          <p:cNvPr id="7" name="TextBox 6">
            <a:extLst>
              <a:ext uri="{FF2B5EF4-FFF2-40B4-BE49-F238E27FC236}">
                <a16:creationId xmlns:a16="http://schemas.microsoft.com/office/drawing/2014/main" id="{C6734CEA-4624-7AC6-99CE-9978F22B3FF6}"/>
              </a:ext>
            </a:extLst>
          </p:cNvPr>
          <p:cNvSpPr txBox="1"/>
          <p:nvPr/>
        </p:nvSpPr>
        <p:spPr>
          <a:xfrm>
            <a:off x="1600200" y="450371"/>
            <a:ext cx="6880302" cy="184666"/>
          </a:xfrm>
          <a:prstGeom prst="rect">
            <a:avLst/>
          </a:prstGeom>
          <a:noFill/>
        </p:spPr>
        <p:txBody>
          <a:bodyPr wrap="square">
            <a:spAutoFit/>
          </a:bodyPr>
          <a:lstStyle/>
          <a:p>
            <a:r>
              <a:rPr lang="en-US" sz="600" b="1" dirty="0">
                <a:hlinkClick r:id="rId3"/>
              </a:rPr>
              <a:t>https://lucid.app/lucidchart/e17c22fd-541e-4d6b-abdb-d5803c342475/edit?viewport_loc=-574%2C-147%2C2411%2C1301%2CBa~Liy5..UW3&amp;invitationId=inv_4ce204b1-0e04-4666-9173-d4e421ab5df9</a:t>
            </a:r>
            <a:r>
              <a:rPr lang="en-US" sz="600" b="1" dirty="0"/>
              <a:t> </a:t>
            </a:r>
          </a:p>
        </p:txBody>
      </p:sp>
    </p:spTree>
    <p:extLst>
      <p:ext uri="{BB962C8B-B14F-4D97-AF65-F5344CB8AC3E}">
        <p14:creationId xmlns:p14="http://schemas.microsoft.com/office/powerpoint/2010/main" val="266586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0109-4801-9EEC-B5D0-B9DE9841D9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C83A9-0463-3CCA-810C-0E738CBE26A1}"/>
              </a:ext>
            </a:extLst>
          </p:cNvPr>
          <p:cNvSpPr>
            <a:spLocks noGrp="1"/>
          </p:cNvSpPr>
          <p:nvPr>
            <p:ph idx="1"/>
          </p:nvPr>
        </p:nvSpPr>
        <p:spPr/>
        <p:txBody>
          <a:bodyPr/>
          <a:lstStyle/>
          <a:p>
            <a:pPr>
              <a:lnSpc>
                <a:spcPct val="100000"/>
              </a:lnSpc>
              <a:spcBef>
                <a:spcPts val="0"/>
              </a:spcBef>
              <a:spcAft>
                <a:spcPts val="300"/>
              </a:spcAft>
            </a:pPr>
            <a:r>
              <a:rPr lang="en-US" dirty="0"/>
              <a:t>Foundations (1)</a:t>
            </a:r>
          </a:p>
        </p:txBody>
      </p:sp>
    </p:spTree>
    <p:extLst>
      <p:ext uri="{BB962C8B-B14F-4D97-AF65-F5344CB8AC3E}">
        <p14:creationId xmlns:p14="http://schemas.microsoft.com/office/powerpoint/2010/main" val="129939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p:txBody>
          <a:bodyPr/>
          <a:lstStyle/>
          <a:p>
            <a:r>
              <a:rPr lang="en-US" sz="3600" dirty="0"/>
              <a:t>Contents</a:t>
            </a:r>
          </a:p>
        </p:txBody>
      </p:sp>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a:xfrm>
            <a:off x="228601" y="552463"/>
            <a:ext cx="8311710" cy="4038574"/>
          </a:xfrm>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objectives and content</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An overview of data and database concepts:</a:t>
            </a:r>
          </a:p>
          <a:p>
            <a:pPr lvl="1">
              <a:lnSpc>
                <a:spcPct val="100000"/>
              </a:lnSpc>
              <a:spcBef>
                <a:spcPts val="0"/>
              </a:spcBef>
              <a:spcAft>
                <a:spcPts val="300"/>
              </a:spcAft>
            </a:pPr>
            <a:r>
              <a:rPr lang="en-US" sz="1400" dirty="0"/>
              <a:t>ER model, ER diagrams, relational model, relational algebra, SQL</a:t>
            </a:r>
          </a:p>
          <a:p>
            <a:pPr lvl="1">
              <a:lnSpc>
                <a:spcPct val="100000"/>
              </a:lnSpc>
              <a:spcBef>
                <a:spcPts val="0"/>
              </a:spcBef>
              <a:spcAft>
                <a:spcPts val="300"/>
              </a:spcAft>
            </a:pPr>
            <a:r>
              <a:rPr lang="en-US" sz="1400" dirty="0"/>
              <a:t>Database/data-centric applications</a:t>
            </a:r>
          </a:p>
          <a:p>
            <a:pPr>
              <a:lnSpc>
                <a:spcPct val="100000"/>
              </a:lnSpc>
              <a:spcBef>
                <a:spcPts val="0"/>
              </a:spcBef>
              <a:spcAft>
                <a:spcPts val="300"/>
              </a:spcAft>
            </a:pPr>
            <a:r>
              <a:rPr lang="en-US" sz="1800" dirty="0"/>
              <a:t>Foundations P1: ER model, ER diagrams, relational model, relational algebra</a:t>
            </a:r>
          </a:p>
          <a:p>
            <a:pPr lvl="1">
              <a:lnSpc>
                <a:spcPct val="100000"/>
              </a:lnSpc>
              <a:spcBef>
                <a:spcPts val="0"/>
              </a:spcBef>
              <a:spcAft>
                <a:spcPts val="300"/>
              </a:spcAft>
              <a:buFont typeface="Wingdings" pitchFamily="2" charset="2"/>
              <a:buChar char="§"/>
            </a:pPr>
            <a:r>
              <a:rPr lang="en-US" sz="1200" dirty="0"/>
              <a:t>Entity Relationship Model, ER Diagrams</a:t>
            </a:r>
          </a:p>
          <a:p>
            <a:pPr lvl="1">
              <a:lnSpc>
                <a:spcPct val="100000"/>
              </a:lnSpc>
              <a:spcBef>
                <a:spcPts val="0"/>
              </a:spcBef>
              <a:spcAft>
                <a:spcPts val="300"/>
              </a:spcAft>
              <a:buFont typeface="Wingdings" pitchFamily="2" charset="2"/>
              <a:buChar char="§"/>
            </a:pPr>
            <a:r>
              <a:rPr lang="en-US" sz="1200" dirty="0"/>
              <a:t>Foundational Relational Model and Algebra</a:t>
            </a:r>
          </a:p>
          <a:p>
            <a:pPr lvl="1">
              <a:lnSpc>
                <a:spcPct val="100000"/>
              </a:lnSpc>
              <a:spcBef>
                <a:spcPts val="0"/>
              </a:spcBef>
              <a:spcAft>
                <a:spcPts val="300"/>
              </a:spcAft>
              <a:buFont typeface="Wingdings" pitchFamily="2" charset="2"/>
              <a:buChar char="§"/>
            </a:pPr>
            <a:r>
              <a:rPr lang="en-US" sz="1200" dirty="0"/>
              <a:t>Relational Database Management Systems and Structured Query Language</a:t>
            </a:r>
          </a:p>
          <a:p>
            <a:pPr>
              <a:lnSpc>
                <a:spcPct val="100000"/>
              </a:lnSpc>
              <a:spcBef>
                <a:spcPts val="0"/>
              </a:spcBef>
              <a:spcAft>
                <a:spcPts val="300"/>
              </a:spcAft>
            </a:pPr>
            <a:r>
              <a:rPr lang="en-US" sz="1800" dirty="0"/>
              <a:t>Homework assignments HW0 and HW 1</a:t>
            </a:r>
          </a:p>
        </p:txBody>
      </p:sp>
    </p:spTree>
    <p:extLst>
      <p:ext uri="{BB962C8B-B14F-4D97-AF65-F5344CB8AC3E}">
        <p14:creationId xmlns:p14="http://schemas.microsoft.com/office/powerpoint/2010/main" val="9787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8EED-5300-246F-1FBB-E46598D059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1DC5C-EE6C-3700-6EA3-BF87259FA247}"/>
              </a:ext>
            </a:extLst>
          </p:cNvPr>
          <p:cNvSpPr>
            <a:spLocks noGrp="1"/>
          </p:cNvSpPr>
          <p:nvPr>
            <p:ph idx="1"/>
          </p:nvPr>
        </p:nvSpPr>
        <p:spPr>
          <a:xfrm>
            <a:off x="152400" y="2266950"/>
            <a:ext cx="8839200" cy="954107"/>
          </a:xfrm>
        </p:spPr>
        <p:txBody>
          <a:bodyPr/>
          <a:lstStyle/>
          <a:p>
            <a:r>
              <a:rPr lang="en-US" dirty="0"/>
              <a:t>ER Model</a:t>
            </a:r>
            <a:br>
              <a:rPr lang="en-US" dirty="0"/>
            </a:br>
            <a:r>
              <a:rPr lang="en-US" dirty="0"/>
              <a:t>Database Design Modeling</a:t>
            </a:r>
          </a:p>
        </p:txBody>
      </p:sp>
    </p:spTree>
    <p:extLst>
      <p:ext uri="{BB962C8B-B14F-4D97-AF65-F5344CB8AC3E}">
        <p14:creationId xmlns:p14="http://schemas.microsoft.com/office/powerpoint/2010/main" val="139800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Models</a:t>
            </a:r>
          </a:p>
        </p:txBody>
      </p:sp>
      <p:sp>
        <p:nvSpPr>
          <p:cNvPr id="23554" name="Rectangle 3"/>
          <p:cNvSpPr>
            <a:spLocks noGrp="1" noChangeArrowheads="1"/>
          </p:cNvSpPr>
          <p:nvPr>
            <p:ph idx="1"/>
          </p:nvPr>
        </p:nvSpPr>
        <p:spPr>
          <a:xfrm>
            <a:off x="1719263" y="792912"/>
            <a:ext cx="5851970" cy="3614497"/>
          </a:xfrm>
        </p:spPr>
        <p:txBody>
          <a:bodyPr/>
          <a:lstStyle/>
          <a:p>
            <a:r>
              <a:rPr lang="en-US" altLang="en-US" dirty="0"/>
              <a:t>A collection of tools for describing </a:t>
            </a:r>
          </a:p>
          <a:p>
            <a:pPr lvl="1">
              <a:lnSpc>
                <a:spcPct val="80000"/>
              </a:lnSpc>
            </a:pPr>
            <a:r>
              <a:rPr lang="en-US" altLang="en-US" dirty="0"/>
              <a:t>Data </a:t>
            </a:r>
          </a:p>
          <a:p>
            <a:pPr lvl="1">
              <a:lnSpc>
                <a:spcPct val="80000"/>
              </a:lnSpc>
            </a:pPr>
            <a:r>
              <a:rPr lang="en-US" altLang="en-US" dirty="0"/>
              <a:t>Data relationships</a:t>
            </a:r>
          </a:p>
          <a:p>
            <a:pPr lvl="1">
              <a:lnSpc>
                <a:spcPct val="80000"/>
              </a:lnSpc>
            </a:pPr>
            <a:r>
              <a:rPr lang="en-US" altLang="en-US" dirty="0"/>
              <a:t>Data semantics</a:t>
            </a:r>
          </a:p>
          <a:p>
            <a:pPr lvl="1">
              <a:lnSpc>
                <a:spcPct val="80000"/>
              </a:lnSpc>
            </a:pPr>
            <a:r>
              <a:rPr lang="en-US" altLang="en-US" dirty="0"/>
              <a:t>Data constraints</a:t>
            </a:r>
          </a:p>
          <a:p>
            <a:r>
              <a:rPr lang="en-US" altLang="en-US" dirty="0"/>
              <a:t>Relational model</a:t>
            </a:r>
          </a:p>
          <a:p>
            <a:r>
              <a:rPr lang="en-US" altLang="en-US" dirty="0"/>
              <a:t>Entity-Relationship data model (mainly for database design) </a:t>
            </a:r>
          </a:p>
          <a:p>
            <a:r>
              <a:rPr lang="en-US" altLang="en-US" dirty="0"/>
              <a:t>Object-based data models (Object-oriented and Object-relational)</a:t>
            </a:r>
          </a:p>
          <a:p>
            <a:r>
              <a:rPr lang="en-US" altLang="en-US" dirty="0"/>
              <a:t>Semi-structured data model  (XML)</a:t>
            </a:r>
          </a:p>
          <a:p>
            <a:r>
              <a:rPr lang="en-US" altLang="en-US" dirty="0"/>
              <a:t>Other older models:</a:t>
            </a:r>
          </a:p>
          <a:p>
            <a:pPr lvl="1"/>
            <a:r>
              <a:rPr lang="en-US" altLang="en-US" dirty="0"/>
              <a:t>Network model </a:t>
            </a:r>
          </a:p>
          <a:p>
            <a:pPr lvl="1"/>
            <a:r>
              <a:rPr lang="en-US" altLang="en-US" dirty="0"/>
              <a:t>Hierarchical model</a:t>
            </a:r>
          </a:p>
          <a:p>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52400" y="3168658"/>
            <a:ext cx="8839200" cy="1460492"/>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67586"/>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614998" y="1875393"/>
            <a:ext cx="4495800" cy="255454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600"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relationship set would be: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(76766, 98988)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(45565, 12345)</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(45565, 00128)</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 …)</a:t>
            </a:r>
          </a:p>
        </p:txBody>
      </p:sp>
    </p:spTree>
    <p:extLst>
      <p:ext uri="{BB962C8B-B14F-4D97-AF65-F5344CB8AC3E}">
        <p14:creationId xmlns:p14="http://schemas.microsoft.com/office/powerpoint/2010/main" val="245107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2AD7-D5B0-3E75-EF50-CDC3DFFD1F3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790045-9FFA-30F5-5A89-595C16ADEE49}"/>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291500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653896" y="506928"/>
            <a:ext cx="6200775"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0" y="3257550"/>
            <a:ext cx="4239294" cy="1289270"/>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1613803" y="3623490"/>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648200" y="964128"/>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pic>
        <p:nvPicPr>
          <p:cNvPr id="2" name="Picture 1">
            <a:extLst>
              <a:ext uri="{FF2B5EF4-FFF2-40B4-BE49-F238E27FC236}">
                <a16:creationId xmlns:a16="http://schemas.microsoft.com/office/drawing/2014/main" id="{84C2BDF7-8F2F-F38F-FFEA-B961594C3958}"/>
              </a:ext>
            </a:extLst>
          </p:cNvPr>
          <p:cNvPicPr>
            <a:picLocks noChangeAspect="1"/>
          </p:cNvPicPr>
          <p:nvPr/>
        </p:nvPicPr>
        <p:blipFill>
          <a:blip r:embed="rId5"/>
          <a:stretch>
            <a:fillRect/>
          </a:stretch>
        </p:blipFill>
        <p:spPr>
          <a:xfrm>
            <a:off x="4384030" y="3151590"/>
            <a:ext cx="4471653" cy="1805859"/>
          </a:xfrm>
          <a:prstGeom prst="rect">
            <a:avLst/>
          </a:prstGeom>
        </p:spPr>
      </p:pic>
      <p:sp>
        <p:nvSpPr>
          <p:cNvPr id="5" name="TextBox 4">
            <a:extLst>
              <a:ext uri="{FF2B5EF4-FFF2-40B4-BE49-F238E27FC236}">
                <a16:creationId xmlns:a16="http://schemas.microsoft.com/office/drawing/2014/main" id="{60D4132F-998A-4148-6DEA-FE3F7475E7EA}"/>
              </a:ext>
            </a:extLst>
          </p:cNvPr>
          <p:cNvSpPr txBox="1"/>
          <p:nvPr/>
        </p:nvSpPr>
        <p:spPr>
          <a:xfrm>
            <a:off x="5759139" y="2655700"/>
            <a:ext cx="1721433"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UML ERD Profile</a:t>
            </a:r>
          </a:p>
        </p:txBody>
      </p:sp>
    </p:spTree>
    <p:extLst>
      <p:ext uri="{BB962C8B-B14F-4D97-AF65-F5344CB8AC3E}">
        <p14:creationId xmlns:p14="http://schemas.microsoft.com/office/powerpoint/2010/main" val="2811801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2B75-C6EB-5362-5C5D-895F07C4BE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DA158-5A1A-93FD-8381-1DC7BFD6C7C9}"/>
              </a:ext>
            </a:extLst>
          </p:cNvPr>
          <p:cNvSpPr>
            <a:spLocks noGrp="1"/>
          </p:cNvSpPr>
          <p:nvPr>
            <p:ph idx="1"/>
          </p:nvPr>
        </p:nvSpPr>
        <p:spPr>
          <a:xfrm>
            <a:off x="152400" y="2266950"/>
            <a:ext cx="8839200" cy="954107"/>
          </a:xfrm>
        </p:spPr>
        <p:txBody>
          <a:bodyPr/>
          <a:lstStyle/>
          <a:p>
            <a:r>
              <a:rPr lang="en-US" dirty="0"/>
              <a:t>Relational Model</a:t>
            </a:r>
            <a:br>
              <a:rPr lang="en-US" dirty="0"/>
            </a:br>
            <a:r>
              <a:rPr lang="en-US" dirty="0"/>
              <a:t>Relational Algebra</a:t>
            </a:r>
          </a:p>
        </p:txBody>
      </p:sp>
    </p:spTree>
    <p:extLst>
      <p:ext uri="{BB962C8B-B14F-4D97-AF65-F5344CB8AC3E}">
        <p14:creationId xmlns:p14="http://schemas.microsoft.com/office/powerpoint/2010/main" val="3370840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00123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-213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(integers, &gt;0 )</a:t>
            </a:r>
          </a:p>
        </p:txBody>
      </p:sp>
    </p:spTree>
    <p:extLst>
      <p:ext uri="{BB962C8B-B14F-4D97-AF65-F5344CB8AC3E}">
        <p14:creationId xmlns:p14="http://schemas.microsoft.com/office/powerpoint/2010/main" val="991409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261382" y="2852575"/>
            <a:ext cx="182601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COMSW4111</a:t>
            </a:r>
          </a:p>
        </p:txBody>
      </p:sp>
    </p:spTree>
    <p:extLst>
      <p:ext uri="{BB962C8B-B14F-4D97-AF65-F5344CB8AC3E}">
        <p14:creationId xmlns:p14="http://schemas.microsoft.com/office/powerpoint/2010/main" val="1019541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B8CE-A817-6EBA-63EA-26E65C23E5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41770-3538-BDF4-EB78-6EFF0774171F}"/>
              </a:ext>
            </a:extLst>
          </p:cNvPr>
          <p:cNvSpPr>
            <a:spLocks noGrp="1"/>
          </p:cNvSpPr>
          <p:nvPr>
            <p:ph idx="1"/>
          </p:nvPr>
        </p:nvSpPr>
        <p:spPr/>
        <p:txBody>
          <a:bodyPr/>
          <a:lstStyle/>
          <a:p>
            <a:r>
              <a:rPr lang="en-US" dirty="0"/>
              <a:t>Homework Exams and Grading</a:t>
            </a:r>
          </a:p>
        </p:txBody>
      </p:sp>
    </p:spTree>
    <p:extLst>
      <p:ext uri="{BB962C8B-B14F-4D97-AF65-F5344CB8AC3E}">
        <p14:creationId xmlns:p14="http://schemas.microsoft.com/office/powerpoint/2010/main" val="165046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8885-2674-F588-BCC1-839F1605D281}"/>
              </a:ext>
            </a:extLst>
          </p:cNvPr>
          <p:cNvSpPr>
            <a:spLocks noGrp="1"/>
          </p:cNvSpPr>
          <p:nvPr>
            <p:ph type="title"/>
          </p:nvPr>
        </p:nvSpPr>
        <p:spPr/>
        <p:txBody>
          <a:bodyPr/>
          <a:lstStyle/>
          <a:p>
            <a:r>
              <a:rPr lang="en-US" dirty="0"/>
              <a:t>Homework and Grading</a:t>
            </a:r>
          </a:p>
        </p:txBody>
      </p:sp>
      <p:sp>
        <p:nvSpPr>
          <p:cNvPr id="3" name="Text Placeholder 2">
            <a:extLst>
              <a:ext uri="{FF2B5EF4-FFF2-40B4-BE49-F238E27FC236}">
                <a16:creationId xmlns:a16="http://schemas.microsoft.com/office/drawing/2014/main" id="{977B8554-97DD-D543-B6E6-656A74E88A27}"/>
              </a:ext>
            </a:extLst>
          </p:cNvPr>
          <p:cNvSpPr>
            <a:spLocks noGrp="1"/>
          </p:cNvSpPr>
          <p:nvPr>
            <p:ph type="body" idx="3"/>
          </p:nvPr>
        </p:nvSpPr>
        <p:spPr/>
        <p:txBody>
          <a:bodyPr/>
          <a:lstStyle/>
          <a:p>
            <a:r>
              <a:rPr lang="en-US" sz="1800" dirty="0"/>
              <a:t>Overview</a:t>
            </a:r>
          </a:p>
          <a:p>
            <a:pPr lvl="1"/>
            <a:r>
              <a:rPr lang="en-US" sz="1400" dirty="0"/>
              <a:t>The course grade will be in the range 0 to 100.</a:t>
            </a:r>
          </a:p>
          <a:p>
            <a:pPr lvl="1"/>
            <a:r>
              <a:rPr lang="en-US" sz="1400" dirty="0"/>
              <a:t>The mean/median grade will be approximately a B+, using the standard mapping of numerical value to letter grade.</a:t>
            </a:r>
          </a:p>
          <a:p>
            <a:pPr lvl="1"/>
            <a:r>
              <a:rPr lang="en-US" sz="1400" dirty="0"/>
              <a:t>I will “curve up” if necessary. I </a:t>
            </a:r>
            <a:r>
              <a:rPr lang="en-US" sz="1400" u="sng" dirty="0"/>
              <a:t>will not</a:t>
            </a:r>
            <a:r>
              <a:rPr lang="en-US" sz="1400" dirty="0"/>
              <a:t> curve down.</a:t>
            </a:r>
          </a:p>
          <a:p>
            <a:r>
              <a:rPr lang="en-US" sz="1800" dirty="0"/>
              <a:t>Point value:</a:t>
            </a:r>
          </a:p>
          <a:p>
            <a:pPr lvl="1"/>
            <a:r>
              <a:rPr lang="en-US" sz="1400" dirty="0"/>
              <a:t>HW1, HW2, …, HW5 are each worth 5 points.</a:t>
            </a:r>
          </a:p>
          <a:p>
            <a:pPr lvl="1"/>
            <a:r>
              <a:rPr lang="en-US" sz="1400" dirty="0"/>
              <a:t>The midterm is worth 25 points (14-OCT, from 10:10 to 11:30).</a:t>
            </a:r>
          </a:p>
          <a:p>
            <a:pPr lvl="1"/>
            <a:r>
              <a:rPr lang="en-US" sz="1400" dirty="0"/>
              <a:t>The final exam is cumulative, worth 50 points (02-MAY from 10:10 to 12:40).</a:t>
            </a:r>
          </a:p>
          <a:p>
            <a:pPr lvl="1"/>
            <a:r>
              <a:rPr lang="en-US" sz="1400" dirty="0"/>
              <a:t>You MUST take the exams at the date and times unless there are very strong, extenuating circumstances.</a:t>
            </a:r>
          </a:p>
          <a:p>
            <a:r>
              <a:rPr lang="en-US" sz="1800" dirty="0"/>
              <a:t>Additional information:</a:t>
            </a:r>
          </a:p>
          <a:p>
            <a:pPr lvl="1"/>
            <a:r>
              <a:rPr lang="en-US" sz="1400" dirty="0"/>
              <a:t>HW0 is mandatory and tests the setup of your environment. If you do not submit HW0 on time, we deduct 2 points from HW1.</a:t>
            </a:r>
          </a:p>
          <a:p>
            <a:pPr lvl="1"/>
            <a:r>
              <a:rPr lang="en-US" sz="1400" dirty="0"/>
              <a:t>A homework will have written questions and practical implementation tasks.</a:t>
            </a:r>
            <a:br>
              <a:rPr lang="en-US" sz="1400" dirty="0"/>
            </a:br>
            <a:r>
              <a:rPr lang="en-US" sz="1400" dirty="0"/>
              <a:t>The tasks incrementally implement a small project.</a:t>
            </a:r>
          </a:p>
        </p:txBody>
      </p:sp>
    </p:spTree>
    <p:extLst>
      <p:ext uri="{BB962C8B-B14F-4D97-AF65-F5344CB8AC3E}">
        <p14:creationId xmlns:p14="http://schemas.microsoft.com/office/powerpoint/2010/main" val="2038972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56A7-C695-5DA1-4572-0AF97B6EB2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CC5F6-35DB-74DE-F1B2-AD4CCB71CE32}"/>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150216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DML</a:t>
            </a:r>
          </a:p>
        </p:txBody>
      </p:sp>
    </p:spTree>
    <p:extLst>
      <p:ext uri="{BB962C8B-B14F-4D97-AF65-F5344CB8AC3E}">
        <p14:creationId xmlns:p14="http://schemas.microsoft.com/office/powerpoint/2010/main" val="1165332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3115569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978B-8413-085B-9BD9-88D35927A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9683C-A6B8-358D-82CE-EB70AADA3357}"/>
              </a:ext>
            </a:extLst>
          </p:cNvPr>
          <p:cNvSpPr>
            <a:spLocks noGrp="1"/>
          </p:cNvSpPr>
          <p:nvPr>
            <p:ph type="title"/>
          </p:nvPr>
        </p:nvSpPr>
        <p:spPr/>
        <p:txBody>
          <a:bodyPr/>
          <a:lstStyle/>
          <a:p>
            <a:r>
              <a:rPr lang="en-US" dirty="0"/>
              <a:t>Thoughts on ChatGPT and Generative AI</a:t>
            </a:r>
          </a:p>
        </p:txBody>
      </p:sp>
      <p:sp>
        <p:nvSpPr>
          <p:cNvPr id="3" name="Text Placeholder 2">
            <a:extLst>
              <a:ext uri="{FF2B5EF4-FFF2-40B4-BE49-F238E27FC236}">
                <a16:creationId xmlns:a16="http://schemas.microsoft.com/office/drawing/2014/main" id="{FF81EAA3-DE32-2B33-A19F-066776AD34E6}"/>
              </a:ext>
            </a:extLst>
          </p:cNvPr>
          <p:cNvSpPr>
            <a:spLocks noGrp="1"/>
          </p:cNvSpPr>
          <p:nvPr>
            <p:ph type="body" idx="3"/>
          </p:nvPr>
        </p:nvSpPr>
        <p:spPr/>
        <p:txBody>
          <a:bodyPr/>
          <a:lstStyle/>
          <a:p>
            <a:pPr>
              <a:lnSpc>
                <a:spcPct val="100000"/>
              </a:lnSpc>
              <a:spcBef>
                <a:spcPts val="0"/>
              </a:spcBef>
              <a:spcAft>
                <a:spcPts val="200"/>
              </a:spcAft>
            </a:pPr>
            <a:r>
              <a:rPr lang="en-US" sz="1600" dirty="0"/>
              <a:t>I used to only give homework and take home exams. </a:t>
            </a:r>
          </a:p>
          <a:p>
            <a:pPr lvl="1">
              <a:lnSpc>
                <a:spcPct val="100000"/>
              </a:lnSpc>
              <a:spcBef>
                <a:spcPts val="0"/>
              </a:spcBef>
              <a:spcAft>
                <a:spcPts val="200"/>
              </a:spcAft>
            </a:pPr>
            <a:r>
              <a:rPr lang="en-US" sz="1200" dirty="0"/>
              <a:t>ChatGPT and generative AI force me to fundamentally change my approach to homework and exams.</a:t>
            </a:r>
          </a:p>
          <a:p>
            <a:pPr lvl="1">
              <a:lnSpc>
                <a:spcPct val="100000"/>
              </a:lnSpc>
              <a:spcBef>
                <a:spcPts val="0"/>
              </a:spcBef>
              <a:spcAft>
                <a:spcPts val="200"/>
              </a:spcAft>
            </a:pPr>
            <a:r>
              <a:rPr lang="en-US" sz="1200" dirty="0"/>
              <a:t>Show W4111-F2024-Lecture-1-Examples.ipynb</a:t>
            </a:r>
          </a:p>
          <a:p>
            <a:pPr>
              <a:lnSpc>
                <a:spcPct val="100000"/>
              </a:lnSpc>
              <a:spcBef>
                <a:spcPts val="0"/>
              </a:spcBef>
              <a:spcAft>
                <a:spcPts val="200"/>
              </a:spcAft>
            </a:pPr>
            <a:r>
              <a:rPr lang="en-US" sz="1600" dirty="0"/>
              <a:t>There is a long, long history of tools to increase productivity.</a:t>
            </a:r>
          </a:p>
          <a:p>
            <a:pPr>
              <a:lnSpc>
                <a:spcPct val="100000"/>
              </a:lnSpc>
              <a:spcBef>
                <a:spcPts val="0"/>
              </a:spcBef>
              <a:spcAft>
                <a:spcPts val="200"/>
              </a:spcAft>
            </a:pPr>
            <a:r>
              <a:rPr lang="en-US" sz="1600" dirty="0"/>
              <a:t>I use generative AI to make me more productive for SW development, presentations, documents, spreadsheets, … … I also use generative AI to help me learn a new domain.</a:t>
            </a:r>
          </a:p>
          <a:p>
            <a:pPr>
              <a:lnSpc>
                <a:spcPct val="100000"/>
              </a:lnSpc>
              <a:spcBef>
                <a:spcPts val="0"/>
              </a:spcBef>
              <a:spcAft>
                <a:spcPts val="200"/>
              </a:spcAft>
            </a:pPr>
            <a:r>
              <a:rPr lang="en-US" sz="1600" dirty="0"/>
              <a:t>But,</a:t>
            </a:r>
          </a:p>
          <a:p>
            <a:pPr lvl="1">
              <a:lnSpc>
                <a:spcPct val="100000"/>
              </a:lnSpc>
              <a:spcBef>
                <a:spcPts val="0"/>
              </a:spcBef>
              <a:spcAft>
                <a:spcPts val="200"/>
              </a:spcAft>
            </a:pPr>
            <a:r>
              <a:rPr lang="en-US" sz="1200" dirty="0"/>
              <a:t>Ultimately, I must produce the correct answer. I must be able to validate that the answer is correct and often tweak the generated answer </a:t>
            </a:r>
            <a:r>
              <a:rPr lang="en-US" sz="1200" dirty="0">
                <a:sym typeface="Wingdings" pitchFamily="2" charset="2"/>
              </a:rPr>
              <a:t> I must understand the domain and concepts.</a:t>
            </a:r>
          </a:p>
          <a:p>
            <a:pPr lvl="1">
              <a:lnSpc>
                <a:spcPct val="100000"/>
              </a:lnSpc>
              <a:spcBef>
                <a:spcPts val="0"/>
              </a:spcBef>
              <a:spcAft>
                <a:spcPts val="200"/>
              </a:spcAft>
            </a:pPr>
            <a:r>
              <a:rPr lang="en-US" sz="1200" dirty="0">
                <a:sym typeface="Wingdings" pitchFamily="2" charset="2"/>
              </a:rPr>
              <a:t>97% accuracy on questions on an exam or homework is an A.</a:t>
            </a:r>
          </a:p>
          <a:p>
            <a:pPr lvl="1">
              <a:lnSpc>
                <a:spcPct val="100000"/>
              </a:lnSpc>
              <a:spcBef>
                <a:spcPts val="0"/>
              </a:spcBef>
              <a:spcAft>
                <a:spcPts val="200"/>
              </a:spcAft>
            </a:pPr>
            <a:r>
              <a:rPr lang="en-US" sz="1200" dirty="0">
                <a:sym typeface="Wingdings" pitchFamily="2" charset="2"/>
              </a:rPr>
              <a:t>97% accuracy on</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Writing an account, reporting and compliance application  bankruptcy and/or jail.</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Computing optimal parameters for an engine from data  unscheduled, rapid disassembly.</a:t>
            </a:r>
          </a:p>
          <a:p>
            <a:pPr lvl="2">
              <a:lnSpc>
                <a:spcPct val="100000"/>
              </a:lnSpc>
              <a:spcBef>
                <a:spcPts val="0"/>
              </a:spcBef>
              <a:spcAft>
                <a:spcPts val="200"/>
              </a:spcAft>
              <a:buFont typeface="Arial" panose="020B0604020202020204" pitchFamily="34" charset="0"/>
              <a:buChar char="•"/>
            </a:pPr>
            <a:r>
              <a:rPr lang="en-US" sz="1100" dirty="0">
                <a:sym typeface="Wingdings" pitchFamily="2" charset="2"/>
              </a:rPr>
              <a:t>Using a database to maintain patient medication records  dead patients.</a:t>
            </a:r>
          </a:p>
          <a:p>
            <a:pPr>
              <a:lnSpc>
                <a:spcPct val="100000"/>
              </a:lnSpc>
              <a:spcBef>
                <a:spcPts val="0"/>
              </a:spcBef>
              <a:spcAft>
                <a:spcPts val="200"/>
              </a:spcAft>
            </a:pPr>
            <a:r>
              <a:rPr lang="en-US" sz="1600" dirty="0">
                <a:sym typeface="Wingdings" pitchFamily="2" charset="2"/>
              </a:rPr>
              <a:t> I must teach you and verify that you have learned the domain and material.</a:t>
            </a:r>
          </a:p>
          <a:p>
            <a:pPr>
              <a:lnSpc>
                <a:spcPct val="100000"/>
              </a:lnSpc>
              <a:spcBef>
                <a:spcPts val="0"/>
              </a:spcBef>
              <a:spcAft>
                <a:spcPts val="200"/>
              </a:spcAft>
            </a:pPr>
            <a:r>
              <a:rPr lang="en-US" sz="1600" dirty="0">
                <a:sym typeface="Wingdings" pitchFamily="2" charset="2"/>
              </a:rPr>
              <a:t>Doing the homework assignments without relying on generative AI will significantly, significantly improve your performance on exams.</a:t>
            </a:r>
            <a:endParaRPr lang="en-US" sz="1600" dirty="0"/>
          </a:p>
        </p:txBody>
      </p:sp>
    </p:spTree>
    <p:extLst>
      <p:ext uri="{BB962C8B-B14F-4D97-AF65-F5344CB8AC3E}">
        <p14:creationId xmlns:p14="http://schemas.microsoft.com/office/powerpoint/2010/main" val="39243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CE17-A4C3-30B0-F3CB-F3082D090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34E1-CD81-B1F8-1B43-838B7E9A407C}"/>
              </a:ext>
            </a:extLst>
          </p:cNvPr>
          <p:cNvSpPr>
            <a:spLocks noGrp="1"/>
          </p:cNvSpPr>
          <p:nvPr>
            <p:ph idx="1"/>
          </p:nvPr>
        </p:nvSpPr>
        <p:spPr>
          <a:xfrm>
            <a:off x="152400" y="2266950"/>
            <a:ext cx="8839200" cy="992579"/>
          </a:xfrm>
        </p:spPr>
        <p:txBody>
          <a:bodyPr/>
          <a:lstStyle/>
          <a:p>
            <a:pPr>
              <a:lnSpc>
                <a:spcPct val="100000"/>
              </a:lnSpc>
              <a:spcBef>
                <a:spcPts val="0"/>
              </a:spcBef>
              <a:spcAft>
                <a:spcPts val="300"/>
              </a:spcAft>
            </a:pPr>
            <a:r>
              <a:rPr lang="en-US" dirty="0"/>
              <a:t>Homework 0</a:t>
            </a:r>
          </a:p>
          <a:p>
            <a:pPr>
              <a:lnSpc>
                <a:spcPct val="100000"/>
              </a:lnSpc>
              <a:spcBef>
                <a:spcPts val="0"/>
              </a:spcBef>
              <a:spcAft>
                <a:spcPts val="300"/>
              </a:spcAft>
            </a:pPr>
            <a:r>
              <a:rPr lang="en-US" dirty="0"/>
              <a:t>Homework 1</a:t>
            </a:r>
          </a:p>
        </p:txBody>
      </p:sp>
    </p:spTree>
    <p:extLst>
      <p:ext uri="{BB962C8B-B14F-4D97-AF65-F5344CB8AC3E}">
        <p14:creationId xmlns:p14="http://schemas.microsoft.com/office/powerpoint/2010/main" val="471908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ABEB-AE60-4E63-7771-D983BC4E6A86}"/>
              </a:ext>
            </a:extLst>
          </p:cNvPr>
          <p:cNvSpPr>
            <a:spLocks noGrp="1"/>
          </p:cNvSpPr>
          <p:nvPr>
            <p:ph type="title"/>
          </p:nvPr>
        </p:nvSpPr>
        <p:spPr/>
        <p:txBody>
          <a:bodyPr/>
          <a:lstStyle/>
          <a:p>
            <a:r>
              <a:rPr lang="en-US" dirty="0"/>
              <a:t>Walk Through the Definition</a:t>
            </a:r>
          </a:p>
        </p:txBody>
      </p:sp>
      <p:sp>
        <p:nvSpPr>
          <p:cNvPr id="3" name="Text Placeholder 2">
            <a:extLst>
              <a:ext uri="{FF2B5EF4-FFF2-40B4-BE49-F238E27FC236}">
                <a16:creationId xmlns:a16="http://schemas.microsoft.com/office/drawing/2014/main" id="{1F4F37C7-0C5A-D197-2638-AD91E1E8E7F4}"/>
              </a:ext>
            </a:extLst>
          </p:cNvPr>
          <p:cNvSpPr>
            <a:spLocks noGrp="1"/>
          </p:cNvSpPr>
          <p:nvPr>
            <p:ph type="body" idx="3"/>
          </p:nvPr>
        </p:nvSpPr>
        <p:spPr/>
        <p:txBody>
          <a:bodyPr/>
          <a:lstStyle/>
          <a:p>
            <a:r>
              <a:rPr lang="en-US" dirty="0"/>
              <a:t>Ed</a:t>
            </a:r>
          </a:p>
          <a:p>
            <a:r>
              <a:rPr lang="en-US" dirty="0"/>
              <a:t>Repository locations:</a:t>
            </a:r>
          </a:p>
          <a:p>
            <a:pPr lvl="1"/>
            <a:r>
              <a:rPr lang="en-US" dirty="0">
                <a:hlinkClick r:id="rId2"/>
              </a:rPr>
              <a:t>https://github.com/donald-f-ferguson/S25-W4111-HW0</a:t>
            </a:r>
            <a:endParaRPr lang="en-US" dirty="0"/>
          </a:p>
          <a:p>
            <a:pPr lvl="1"/>
            <a:r>
              <a:rPr lang="en-US" dirty="0">
                <a:hlinkClick r:id="rId3"/>
              </a:rPr>
              <a:t>https://github.com/donald-f-ferguson/W4111-Introduction-to-Databases-New/tree/main/Homework/HW1</a:t>
            </a:r>
            <a:endParaRPr lang="en-US" dirty="0"/>
          </a:p>
          <a:p>
            <a:pPr lvl="1"/>
            <a:endParaRPr lang="en-US" dirty="0"/>
          </a:p>
          <a:p>
            <a:pPr lvl="1"/>
            <a:endParaRPr lang="en-US" dirty="0"/>
          </a:p>
        </p:txBody>
      </p:sp>
    </p:spTree>
    <p:extLst>
      <p:ext uri="{BB962C8B-B14F-4D97-AF65-F5344CB8AC3E}">
        <p14:creationId xmlns:p14="http://schemas.microsoft.com/office/powerpoint/2010/main" val="356397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DBA5B-5321-3E7D-3DF7-044B9D28F509}"/>
              </a:ext>
            </a:extLst>
          </p:cNvPr>
          <p:cNvSpPr>
            <a:spLocks noGrp="1"/>
          </p:cNvSpPr>
          <p:nvPr>
            <p:ph idx="1"/>
          </p:nvPr>
        </p:nvSpPr>
        <p:spPr/>
        <p:txBody>
          <a:bodyPr/>
          <a:lstStyle/>
          <a:p>
            <a:r>
              <a:rPr lang="en-US" dirty="0"/>
              <a:t>Instructor and TAs</a:t>
            </a:r>
          </a:p>
        </p:txBody>
      </p:sp>
    </p:spTree>
    <p:extLst>
      <p:ext uri="{BB962C8B-B14F-4D97-AF65-F5344CB8AC3E}">
        <p14:creationId xmlns:p14="http://schemas.microsoft.com/office/powerpoint/2010/main" val="127734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95055</TotalTime>
  <Words>7540</Words>
  <Application>Microsoft Macintosh PowerPoint</Application>
  <PresentationFormat>On-screen Show (16:9)</PresentationFormat>
  <Paragraphs>787</Paragraphs>
  <Slides>86</Slides>
  <Notes>37</Notes>
  <HiddenSlides>0</HiddenSlides>
  <MMClips>0</MMClips>
  <ScaleCrop>false</ScaleCrop>
  <HeadingPairs>
    <vt:vector size="6" baseType="variant">
      <vt:variant>
        <vt:lpstr>Fonts Used</vt:lpstr>
      </vt:variant>
      <vt:variant>
        <vt:i4>19</vt:i4>
      </vt:variant>
      <vt:variant>
        <vt:lpstr>Theme</vt:lpstr>
      </vt:variant>
      <vt:variant>
        <vt:i4>7</vt:i4>
      </vt:variant>
      <vt:variant>
        <vt:lpstr>Slide Titles</vt:lpstr>
      </vt:variant>
      <vt:variant>
        <vt:i4>86</vt:i4>
      </vt:variant>
    </vt:vector>
  </HeadingPairs>
  <TitlesOfParts>
    <vt:vector size="112" baseType="lpstr">
      <vt:lpstr>ＭＳ Ｐゴシック</vt:lpstr>
      <vt:lpstr>-apple-system</vt:lpstr>
      <vt:lpstr>Arial</vt:lpstr>
      <vt:lpstr>Arial</vt:lpstr>
      <vt:lpstr>Calibri</vt:lpstr>
      <vt:lpstr>Didact Gothic</vt:lpstr>
      <vt:lpstr>Helvetica</vt:lpstr>
      <vt:lpstr>Helvetica Neue</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2_db-5-grey</vt:lpstr>
      <vt:lpstr>3_db-5-grey</vt:lpstr>
      <vt:lpstr>1_Office Theme</vt:lpstr>
      <vt:lpstr>4_db-5-grey</vt:lpstr>
      <vt:lpstr>5_db-5-grey</vt:lpstr>
      <vt:lpstr>PowerPoint Presentation</vt:lpstr>
      <vt:lpstr>Waitlists and Enrollments</vt:lpstr>
      <vt:lpstr>PowerPoint Presentation</vt:lpstr>
      <vt:lpstr>Contents</vt:lpstr>
      <vt:lpstr>PowerPoint Presentation</vt:lpstr>
      <vt:lpstr>PowerPoint Presentation</vt:lpstr>
      <vt:lpstr>Homework and Grading</vt:lpstr>
      <vt:lpstr>Thoughts on ChatGPT and Generative AI</vt:lpstr>
      <vt:lpstr>PowerPoint Presentation</vt:lpstr>
      <vt:lpstr>About Your Instructor</vt:lpstr>
      <vt:lpstr>About Your TAs</vt:lpstr>
      <vt:lpstr>PowerPoint Presentation</vt:lpstr>
      <vt:lpstr>The Course</vt:lpstr>
      <vt:lpstr>Course Objectives</vt:lpstr>
      <vt:lpstr>The Course – Value and my Perspective</vt:lpstr>
      <vt:lpstr>Surprising Example</vt:lpstr>
      <vt:lpstr>To Program or Not To Program, ...</vt:lpstr>
      <vt:lpstr>PowerPoint Presentation</vt:lpstr>
      <vt:lpstr>Why Python?</vt:lpstr>
      <vt:lpstr>Which Databases?</vt:lpstr>
      <vt:lpstr>PowerPoint Presentation</vt:lpstr>
      <vt:lpstr>Modules</vt:lpstr>
      <vt:lpstr>Approach to Lectures; Material</vt:lpstr>
      <vt:lpstr>PowerPoint Presentation</vt:lpstr>
      <vt:lpstr>Course Resources and Development Environment</vt:lpstr>
      <vt:lpstr>PowerPoint Presentation</vt:lpstr>
      <vt:lpstr>PowerPoint Presentation</vt:lpstr>
      <vt:lpstr>Outline</vt:lpstr>
      <vt:lpstr>PowerPoint Presentation</vt:lpstr>
      <vt:lpstr>5 Vs of Data</vt:lpstr>
      <vt:lpstr>Types of Data</vt:lpstr>
      <vt:lpstr>Category of Data</vt:lpstr>
      <vt:lpstr>PowerPoint Presentation</vt:lpstr>
      <vt:lpstr>Two Common Database Applications</vt:lpstr>
      <vt:lpstr>Business Intelligence, Insight, Analysis, … …</vt:lpstr>
      <vt:lpstr>Web Application Problem Statement</vt:lpstr>
      <vt:lpstr>Interactive/Operational</vt:lpstr>
      <vt:lpstr>Course Project</vt:lpstr>
      <vt:lpstr>PowerPoint Presentation</vt:lpstr>
      <vt:lpstr>PowerPoint Presentation</vt:lpstr>
      <vt:lpstr>Data Models</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Walk Through the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597</cp:revision>
  <cp:lastPrinted>2018-11-15T21:01:50Z</cp:lastPrinted>
  <dcterms:created xsi:type="dcterms:W3CDTF">2010-04-12T23:12:02Z</dcterms:created>
  <dcterms:modified xsi:type="dcterms:W3CDTF">2025-01-23T12:40:12Z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